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1" r:id="rId2"/>
    <p:sldId id="297" r:id="rId3"/>
    <p:sldId id="298" r:id="rId4"/>
    <p:sldId id="296" r:id="rId5"/>
    <p:sldId id="374" r:id="rId6"/>
    <p:sldId id="382" r:id="rId7"/>
    <p:sldId id="269" r:id="rId8"/>
    <p:sldId id="375" r:id="rId9"/>
    <p:sldId id="323" r:id="rId10"/>
    <p:sldId id="383" r:id="rId11"/>
    <p:sldId id="306" r:id="rId12"/>
    <p:sldId id="307" r:id="rId13"/>
    <p:sldId id="309" r:id="rId14"/>
    <p:sldId id="310" r:id="rId15"/>
    <p:sldId id="311" r:id="rId16"/>
    <p:sldId id="313" r:id="rId17"/>
    <p:sldId id="320" r:id="rId18"/>
    <p:sldId id="376" r:id="rId19"/>
    <p:sldId id="312" r:id="rId20"/>
    <p:sldId id="325" r:id="rId21"/>
    <p:sldId id="326" r:id="rId22"/>
    <p:sldId id="377" r:id="rId23"/>
    <p:sldId id="315" r:id="rId24"/>
    <p:sldId id="302" r:id="rId25"/>
    <p:sldId id="372" r:id="rId26"/>
    <p:sldId id="373" r:id="rId27"/>
    <p:sldId id="303" r:id="rId28"/>
    <p:sldId id="355" r:id="rId29"/>
    <p:sldId id="362" r:id="rId30"/>
    <p:sldId id="363" r:id="rId31"/>
    <p:sldId id="366" r:id="rId32"/>
    <p:sldId id="367" r:id="rId33"/>
    <p:sldId id="353" r:id="rId34"/>
    <p:sldId id="369" r:id="rId35"/>
    <p:sldId id="337" r:id="rId36"/>
    <p:sldId id="368" r:id="rId37"/>
    <p:sldId id="321" r:id="rId38"/>
    <p:sldId id="350" r:id="rId39"/>
    <p:sldId id="351" r:id="rId40"/>
    <p:sldId id="379" r:id="rId41"/>
    <p:sldId id="380" r:id="rId42"/>
    <p:sldId id="381"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714B232-19A8-4651-96B2-7A131D7E5034}">
          <p14:sldIdLst>
            <p14:sldId id="371"/>
            <p14:sldId id="297"/>
            <p14:sldId id="298"/>
            <p14:sldId id="296"/>
            <p14:sldId id="374"/>
            <p14:sldId id="382"/>
            <p14:sldId id="269"/>
            <p14:sldId id="375"/>
            <p14:sldId id="323"/>
            <p14:sldId id="383"/>
            <p14:sldId id="306"/>
            <p14:sldId id="307"/>
            <p14:sldId id="309"/>
            <p14:sldId id="310"/>
            <p14:sldId id="311"/>
            <p14:sldId id="313"/>
            <p14:sldId id="320"/>
            <p14:sldId id="376"/>
            <p14:sldId id="312"/>
            <p14:sldId id="325"/>
            <p14:sldId id="326"/>
            <p14:sldId id="377"/>
            <p14:sldId id="315"/>
            <p14:sldId id="302"/>
            <p14:sldId id="372"/>
            <p14:sldId id="373"/>
            <p14:sldId id="303"/>
            <p14:sldId id="355"/>
            <p14:sldId id="362"/>
            <p14:sldId id="363"/>
            <p14:sldId id="366"/>
            <p14:sldId id="367"/>
            <p14:sldId id="353"/>
            <p14:sldId id="369"/>
            <p14:sldId id="337"/>
            <p14:sldId id="368"/>
            <p14:sldId id="321"/>
            <p14:sldId id="350"/>
            <p14:sldId id="351"/>
            <p14:sldId id="379"/>
            <p14:sldId id="380"/>
            <p14:sldId id="38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C6FE1-DB35-62F1-2188-779FD06757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90C5D66-C1C5-7288-C126-F66DF5B086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F2DFCEE-50B7-33EC-8BBA-D76DF431B59D}"/>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5" name="Footer Placeholder 4">
            <a:extLst>
              <a:ext uri="{FF2B5EF4-FFF2-40B4-BE49-F238E27FC236}">
                <a16:creationId xmlns:a16="http://schemas.microsoft.com/office/drawing/2014/main" id="{F5E37CE0-DB73-8F2A-6AFB-A1DEA136A0E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0D95258-5BF9-DCB9-C44F-0B688D7991BA}"/>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293729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547B1-0489-783F-C761-788F4B3FE3A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5E9E03D-661D-126E-1771-4E89F0BCF4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BF2F14-4632-F1FC-930E-91B9FDACEA5B}"/>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5" name="Footer Placeholder 4">
            <a:extLst>
              <a:ext uri="{FF2B5EF4-FFF2-40B4-BE49-F238E27FC236}">
                <a16:creationId xmlns:a16="http://schemas.microsoft.com/office/drawing/2014/main" id="{772099D2-5682-90C5-89F6-F6C3223F042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5B4A8BA-A7D4-2FFA-C20A-94344FE6F4B0}"/>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354617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DDC148-941C-F661-91BA-AF215ED95D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9FD0055-111F-8357-E33E-69151BC0A0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F87ED7-8928-6BCF-B9B8-BA83D84B8B02}"/>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5" name="Footer Placeholder 4">
            <a:extLst>
              <a:ext uri="{FF2B5EF4-FFF2-40B4-BE49-F238E27FC236}">
                <a16:creationId xmlns:a16="http://schemas.microsoft.com/office/drawing/2014/main" id="{59E8B43E-7EA8-CCC5-4FA1-AE0F158A84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29A9C01-664D-173D-C6C6-DDC4E50D7130}"/>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3850790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63D52-90F3-D8F0-97D6-D2AD5CB2D4F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45BAA45-8B5F-3DAC-C425-FF24155C3E8C}"/>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2BB1A62E-8ED0-4BD4-DDD8-E08060DB37A7}"/>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5" name="Footer Placeholder 4">
            <a:extLst>
              <a:ext uri="{FF2B5EF4-FFF2-40B4-BE49-F238E27FC236}">
                <a16:creationId xmlns:a16="http://schemas.microsoft.com/office/drawing/2014/main" id="{745C9AD5-73EF-7B39-692D-3F25CF58D5D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583A234-E21F-126B-7660-69F636277D38}"/>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18023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F4875-FF33-8C46-55C9-F6D9AC2198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F3AF7EE-F0CA-0DEA-9478-41909990AB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63CCBD-8B57-91ED-96FA-3449C93E45DC}"/>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5" name="Footer Placeholder 4">
            <a:extLst>
              <a:ext uri="{FF2B5EF4-FFF2-40B4-BE49-F238E27FC236}">
                <a16:creationId xmlns:a16="http://schemas.microsoft.com/office/drawing/2014/main" id="{02C37D56-A3D8-91CF-FAFE-9FEFF0E90B5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C9D51DB-D477-2736-4006-62336DFB20AB}"/>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3635691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CE64C-E35C-9976-090E-C7EA62F8CB4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AB281C1-CD4C-0BBF-29BD-946D93F8F7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E83260C-95D1-34C6-1E5E-405E9FF930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BDD3315-C47A-66A9-6541-9AA4DF881083}"/>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6" name="Footer Placeholder 5">
            <a:extLst>
              <a:ext uri="{FF2B5EF4-FFF2-40B4-BE49-F238E27FC236}">
                <a16:creationId xmlns:a16="http://schemas.microsoft.com/office/drawing/2014/main" id="{1DC8F0E4-B5F4-9B9A-6977-3DACEDDEE3D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E6408B5-FDB1-426B-8BE2-67FBA3B3E117}"/>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39644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90162-5CF4-ECD6-FF95-E61A284A0E7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FE53B92-0FFB-C425-61A0-8A056552FE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FF4AF3-AABC-C766-6D8E-14BEC9EB94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725E01C-9D58-8FE8-5D2D-228E3DD60B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970958-07F3-3121-F943-53F0471422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A7E151D-AF37-BDB3-02E1-ABB54EA19973}"/>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8" name="Footer Placeholder 7">
            <a:extLst>
              <a:ext uri="{FF2B5EF4-FFF2-40B4-BE49-F238E27FC236}">
                <a16:creationId xmlns:a16="http://schemas.microsoft.com/office/drawing/2014/main" id="{D11D3D95-7A2C-155E-3FFE-4DC0AFA965E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621DD8B-6A50-486D-A9BC-660B818563D4}"/>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331877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5BD13-A29D-FB85-1CCE-E050E2C9B1C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F18660B-4870-9F2E-088F-F1E1CD3AD0D9}"/>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4" name="Footer Placeholder 3">
            <a:extLst>
              <a:ext uri="{FF2B5EF4-FFF2-40B4-BE49-F238E27FC236}">
                <a16:creationId xmlns:a16="http://schemas.microsoft.com/office/drawing/2014/main" id="{3FF910D4-F991-5ADD-24BE-10BAE5187EF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B42D9D9-8636-82EF-611F-C7F23929D53C}"/>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202665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BD6F4D-E803-4F2D-DF36-24C2CA293A67}"/>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3" name="Footer Placeholder 2">
            <a:extLst>
              <a:ext uri="{FF2B5EF4-FFF2-40B4-BE49-F238E27FC236}">
                <a16:creationId xmlns:a16="http://schemas.microsoft.com/office/drawing/2014/main" id="{14C81AE9-6673-29BC-200A-FE80364152F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2A0957F-A0D8-3791-7457-1ABE71F82EB4}"/>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249123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1C53-530F-2470-0C8A-32645773E8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CC0E893-53E7-5A93-4D86-39BDE14B0D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DD527BC-88B7-97FB-1FC9-A92646E344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1F811E-509C-9FD6-DC82-F28B7858689A}"/>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6" name="Footer Placeholder 5">
            <a:extLst>
              <a:ext uri="{FF2B5EF4-FFF2-40B4-BE49-F238E27FC236}">
                <a16:creationId xmlns:a16="http://schemas.microsoft.com/office/drawing/2014/main" id="{B5690B35-F79D-C45D-814C-5A5C62AD1B5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8775163-F284-E884-1E02-A1BB8DDE5A2A}"/>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101728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336FA-7F52-3FF4-C00D-350ECF06E9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36D67CD-4CAE-2FD5-91CA-84FD8D35D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B1DE86D-1892-25C1-CE30-F477AD1DD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2D3D57-7CBF-1287-E65E-44965CAD8A40}"/>
              </a:ext>
            </a:extLst>
          </p:cNvPr>
          <p:cNvSpPr>
            <a:spLocks noGrp="1"/>
          </p:cNvSpPr>
          <p:nvPr>
            <p:ph type="dt" sz="half" idx="10"/>
          </p:nvPr>
        </p:nvSpPr>
        <p:spPr/>
        <p:txBody>
          <a:bodyPr/>
          <a:lstStyle/>
          <a:p>
            <a:fld id="{863C062D-D844-41BF-BB1B-3C75A3A85D9B}" type="datetimeFigureOut">
              <a:rPr lang="en-IN" smtClean="0"/>
              <a:t>10-02-2025</a:t>
            </a:fld>
            <a:endParaRPr lang="en-IN"/>
          </a:p>
        </p:txBody>
      </p:sp>
      <p:sp>
        <p:nvSpPr>
          <p:cNvPr id="6" name="Footer Placeholder 5">
            <a:extLst>
              <a:ext uri="{FF2B5EF4-FFF2-40B4-BE49-F238E27FC236}">
                <a16:creationId xmlns:a16="http://schemas.microsoft.com/office/drawing/2014/main" id="{BA322372-97AA-86C3-FF4F-5FDF7ED871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110EEE4-EDD1-8A56-41E6-2A6B3FC4924E}"/>
              </a:ext>
            </a:extLst>
          </p:cNvPr>
          <p:cNvSpPr>
            <a:spLocks noGrp="1"/>
          </p:cNvSpPr>
          <p:nvPr>
            <p:ph type="sldNum" sz="quarter" idx="12"/>
          </p:nvPr>
        </p:nvSpPr>
        <p:spPr/>
        <p:txBody>
          <a:bodyPr/>
          <a:lstStyle/>
          <a:p>
            <a:fld id="{FD8D56F8-4496-4919-8392-33B98090B64E}" type="slidenum">
              <a:rPr lang="en-IN" smtClean="0"/>
              <a:t>‹#›</a:t>
            </a:fld>
            <a:endParaRPr lang="en-IN"/>
          </a:p>
        </p:txBody>
      </p:sp>
    </p:spTree>
    <p:extLst>
      <p:ext uri="{BB962C8B-B14F-4D97-AF65-F5344CB8AC3E}">
        <p14:creationId xmlns:p14="http://schemas.microsoft.com/office/powerpoint/2010/main" val="3306392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C82789-E3D0-3637-A7AC-C2877CCD44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03787AA-05FB-EE32-11DA-7CE52183EB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F89BFFF5-50C5-8561-DD67-CCABCBAD2C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C062D-D844-41BF-BB1B-3C75A3A85D9B}" type="datetimeFigureOut">
              <a:rPr lang="en-IN" smtClean="0"/>
              <a:t>10-02-2025</a:t>
            </a:fld>
            <a:endParaRPr lang="en-IN"/>
          </a:p>
        </p:txBody>
      </p:sp>
      <p:sp>
        <p:nvSpPr>
          <p:cNvPr id="5" name="Footer Placeholder 4">
            <a:extLst>
              <a:ext uri="{FF2B5EF4-FFF2-40B4-BE49-F238E27FC236}">
                <a16:creationId xmlns:a16="http://schemas.microsoft.com/office/drawing/2014/main" id="{E3095CC3-D514-C661-C8CA-41A14BEF77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88F3778-F545-FF10-F088-18C0F3BAC0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8D56F8-4496-4919-8392-33B98090B64E}" type="slidenum">
              <a:rPr lang="en-IN" smtClean="0"/>
              <a:t>‹#›</a:t>
            </a:fld>
            <a:endParaRPr lang="en-IN"/>
          </a:p>
        </p:txBody>
      </p:sp>
      <p:pic>
        <p:nvPicPr>
          <p:cNvPr id="8" name="Picture 7">
            <a:extLst>
              <a:ext uri="{FF2B5EF4-FFF2-40B4-BE49-F238E27FC236}">
                <a16:creationId xmlns:a16="http://schemas.microsoft.com/office/drawing/2014/main" id="{AAA2FFC7-A9FB-97B7-8C22-69B5F6E2719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982200" y="60822"/>
            <a:ext cx="2109787" cy="473670"/>
          </a:xfrm>
          <a:prstGeom prst="rect">
            <a:avLst/>
          </a:prstGeom>
        </p:spPr>
      </p:pic>
    </p:spTree>
    <p:extLst>
      <p:ext uri="{BB962C8B-B14F-4D97-AF65-F5344CB8AC3E}">
        <p14:creationId xmlns:p14="http://schemas.microsoft.com/office/powerpoint/2010/main" val="1313281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E0446-4806-6A4D-6585-F270B78D74AE}"/>
              </a:ext>
            </a:extLst>
          </p:cNvPr>
          <p:cNvSpPr>
            <a:spLocks noGrp="1"/>
          </p:cNvSpPr>
          <p:nvPr>
            <p:ph type="ctrTitle"/>
          </p:nvPr>
        </p:nvSpPr>
        <p:spPr>
          <a:xfrm>
            <a:off x="489527" y="1122362"/>
            <a:ext cx="10871199" cy="3174429"/>
          </a:xfrm>
        </p:spPr>
        <p:txBody>
          <a:bodyPr>
            <a:noAutofit/>
          </a:bodyPr>
          <a:lstStyle/>
          <a:p>
            <a:r>
              <a:rPr lang="en-US" sz="4400" dirty="0">
                <a:latin typeface="Cooper Black" panose="0208090404030B020404" pitchFamily="18" charset="0"/>
              </a:rPr>
              <a:t>ANALYSIS OF THE </a:t>
            </a:r>
            <a:r>
              <a:rPr lang="en-IN" sz="4400" dirty="0">
                <a:latin typeface="Cooper Black" panose="0208090404030B020404" pitchFamily="18" charset="0"/>
              </a:rPr>
              <a:t>GST</a:t>
            </a:r>
            <a:r>
              <a:rPr lang="en-US" sz="4400" dirty="0">
                <a:latin typeface="Cooper Black" panose="0208090404030B020404" pitchFamily="18" charset="0"/>
              </a:rPr>
              <a:t> PROPOSALS OF FINANCE BILL, 2025, RECENT CHANGES &amp; LATEST JUDICIAL RULINGS </a:t>
            </a:r>
          </a:p>
        </p:txBody>
      </p:sp>
      <p:sp>
        <p:nvSpPr>
          <p:cNvPr id="3" name="Subtitle 2">
            <a:extLst>
              <a:ext uri="{FF2B5EF4-FFF2-40B4-BE49-F238E27FC236}">
                <a16:creationId xmlns:a16="http://schemas.microsoft.com/office/drawing/2014/main" id="{36F83DB8-5878-E2BA-7A3B-AD953B90D10B}"/>
              </a:ext>
            </a:extLst>
          </p:cNvPr>
          <p:cNvSpPr>
            <a:spLocks noGrp="1"/>
          </p:cNvSpPr>
          <p:nvPr>
            <p:ph type="subTitle" idx="1"/>
          </p:nvPr>
        </p:nvSpPr>
        <p:spPr>
          <a:xfrm>
            <a:off x="1524000" y="4900474"/>
            <a:ext cx="9144000" cy="736845"/>
          </a:xfrm>
        </p:spPr>
        <p:txBody>
          <a:bodyPr>
            <a:normAutofit/>
          </a:bodyPr>
          <a:lstStyle/>
          <a:p>
            <a:r>
              <a:rPr lang="en-IN" sz="3200" dirty="0">
                <a:latin typeface="Cooper Black" panose="0208090404030B020404" pitchFamily="18" charset="0"/>
              </a:rPr>
              <a:t>	ADV. (CA) ABHAY DESAI</a:t>
            </a:r>
            <a:endParaRPr lang="en-US" sz="3200" dirty="0">
              <a:latin typeface="Cooper Black" panose="0208090404030B020404" pitchFamily="18" charset="0"/>
            </a:endParaRPr>
          </a:p>
        </p:txBody>
      </p:sp>
    </p:spTree>
    <p:extLst>
      <p:ext uri="{BB962C8B-B14F-4D97-AF65-F5344CB8AC3E}">
        <p14:creationId xmlns:p14="http://schemas.microsoft.com/office/powerpoint/2010/main" val="2450161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FEBB9-FCA1-E1B9-E510-F813AEFDE1F9}"/>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8D1B38B2-B160-8D42-E1F1-75E3E1C24D44}"/>
              </a:ext>
            </a:extLst>
          </p:cNvPr>
          <p:cNvSpPr>
            <a:spLocks noGrp="1"/>
          </p:cNvSpPr>
          <p:nvPr>
            <p:ph idx="1"/>
          </p:nvPr>
        </p:nvSpPr>
        <p:spPr>
          <a:xfrm>
            <a:off x="838200" y="1588656"/>
            <a:ext cx="10515600" cy="5024580"/>
          </a:xfrm>
        </p:spPr>
        <p:txBody>
          <a:bodyPr>
            <a:normAutofit fontScale="92500" lnSpcReduction="10000"/>
          </a:bodyPr>
          <a:lstStyle/>
          <a:p>
            <a:r>
              <a:rPr lang="en-US" sz="1600" dirty="0"/>
              <a:t>Cost allocation</a:t>
            </a:r>
          </a:p>
          <a:p>
            <a:r>
              <a:rPr lang="en-US" sz="1600" dirty="0"/>
              <a:t>ISD vs. Cross charge</a:t>
            </a:r>
          </a:p>
          <a:p>
            <a:r>
              <a:rPr lang="en-US" sz="1600" dirty="0"/>
              <a:t>Distribution based on turnover</a:t>
            </a:r>
          </a:p>
          <a:p>
            <a:pPr lvl="1"/>
            <a:r>
              <a:rPr lang="en-US" sz="1600" dirty="0"/>
              <a:t>Skewed calculation</a:t>
            </a:r>
          </a:p>
          <a:p>
            <a:pPr lvl="1"/>
            <a:r>
              <a:rPr lang="en-US" sz="1600" dirty="0"/>
              <a:t>Turnover includes cross charge</a:t>
            </a:r>
          </a:p>
          <a:p>
            <a:r>
              <a:rPr lang="en-US" sz="1600" dirty="0"/>
              <a:t>ITC availability where POS is the location of supplier</a:t>
            </a:r>
          </a:p>
          <a:p>
            <a:r>
              <a:rPr lang="en-US" sz="1600" dirty="0"/>
              <a:t>Limitation for taking ITC t/f through ISD</a:t>
            </a:r>
          </a:p>
          <a:p>
            <a:r>
              <a:rPr lang="en-US" sz="1600" dirty="0"/>
              <a:t>ISD &amp; SEZ</a:t>
            </a:r>
          </a:p>
          <a:p>
            <a:r>
              <a:rPr lang="en-US" sz="1600" dirty="0"/>
              <a:t>New branch</a:t>
            </a:r>
          </a:p>
          <a:p>
            <a:r>
              <a:rPr lang="en-US" sz="1600" dirty="0"/>
              <a:t>Substantial changes in turnover in CY vs. PY</a:t>
            </a:r>
          </a:p>
          <a:p>
            <a:r>
              <a:rPr lang="en-US" sz="1600" dirty="0"/>
              <a:t>Advertisement/travel expenditure – Specific vs. common</a:t>
            </a:r>
          </a:p>
          <a:p>
            <a:r>
              <a:rPr lang="en-US" sz="1600" dirty="0"/>
              <a:t>Routing through regular registration</a:t>
            </a:r>
          </a:p>
          <a:p>
            <a:r>
              <a:rPr lang="en-US" sz="1600" dirty="0"/>
              <a:t>Timing differences between reflection in GSTR 6A and transfer through GSTR 6</a:t>
            </a:r>
          </a:p>
          <a:p>
            <a:r>
              <a:rPr lang="en-US" sz="1600" dirty="0"/>
              <a:t>Unregistered branches</a:t>
            </a:r>
          </a:p>
          <a:p>
            <a:r>
              <a:rPr lang="en-US" sz="1600" dirty="0"/>
              <a:t>Implications on non-compliance</a:t>
            </a:r>
          </a:p>
        </p:txBody>
      </p:sp>
    </p:spTree>
    <p:extLst>
      <p:ext uri="{BB962C8B-B14F-4D97-AF65-F5344CB8AC3E}">
        <p14:creationId xmlns:p14="http://schemas.microsoft.com/office/powerpoint/2010/main" val="910662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A663C-A596-A8DC-67EC-780B0C040086}"/>
              </a:ext>
            </a:extLst>
          </p:cNvPr>
          <p:cNvSpPr>
            <a:spLocks noGrp="1"/>
          </p:cNvSpPr>
          <p:nvPr>
            <p:ph type="title"/>
          </p:nvPr>
        </p:nvSpPr>
        <p:spPr/>
        <p:txBody>
          <a:bodyPr/>
          <a:lstStyle/>
          <a:p>
            <a:r>
              <a:rPr lang="en-US" dirty="0"/>
              <a:t>Credit Notes</a:t>
            </a:r>
          </a:p>
        </p:txBody>
      </p:sp>
      <p:sp>
        <p:nvSpPr>
          <p:cNvPr id="3" name="Content Placeholder 2">
            <a:extLst>
              <a:ext uri="{FF2B5EF4-FFF2-40B4-BE49-F238E27FC236}">
                <a16:creationId xmlns:a16="http://schemas.microsoft.com/office/drawing/2014/main" id="{2E1EDE97-8F7D-755A-5F66-74ED49269BAF}"/>
              </a:ext>
            </a:extLst>
          </p:cNvPr>
          <p:cNvSpPr>
            <a:spLocks noGrp="1"/>
          </p:cNvSpPr>
          <p:nvPr>
            <p:ph idx="1"/>
          </p:nvPr>
        </p:nvSpPr>
        <p:spPr/>
        <p:txBody>
          <a:bodyPr>
            <a:normAutofit/>
          </a:bodyPr>
          <a:lstStyle/>
          <a:p>
            <a:pPr algn="just"/>
            <a:r>
              <a:rPr lang="en-GB" sz="2000" b="1" u="sng" dirty="0">
                <a:cs typeface="Calibri" panose="020F0502020204030204" pitchFamily="34" charset="0"/>
              </a:rPr>
              <a:t>Clause 121 – Amendment of proviso to </a:t>
            </a:r>
            <a:r>
              <a:rPr lang="en-US" sz="2000" b="1" u="sng" dirty="0">
                <a:cs typeface="Calibri" panose="020F0502020204030204" pitchFamily="34" charset="0"/>
              </a:rPr>
              <a:t>sub-section (2) of Section 34 of the CGST Act, 2017</a:t>
            </a:r>
          </a:p>
          <a:p>
            <a:pPr algn="just"/>
            <a:r>
              <a:rPr lang="en-US" sz="2000" b="1" dirty="0">
                <a:cs typeface="Calibri" panose="020F0502020204030204" pitchFamily="34" charset="0"/>
              </a:rPr>
              <a:t>Proviso to Section 34 (2) </a:t>
            </a:r>
          </a:p>
          <a:p>
            <a:pPr algn="just"/>
            <a:r>
              <a:rPr lang="en-US" sz="2000" strike="sngStrike" dirty="0">
                <a:cs typeface="Calibri" panose="020F0502020204030204" pitchFamily="34" charset="0"/>
              </a:rPr>
              <a:t>Provided that no reduction in output tax liability of the supplier shall be permitted, if the incidence of tax and interest on such supply has been passed on to any other person.</a:t>
            </a:r>
          </a:p>
          <a:p>
            <a:pPr algn="just"/>
            <a:r>
              <a:rPr lang="en-US" sz="2000" b="1" i="1" dirty="0"/>
              <a:t>Provided that no reduction in output tax liability of the supplier shall be permitted, if the</a:t>
            </a:r>
          </a:p>
          <a:p>
            <a:pPr algn="just"/>
            <a:r>
              <a:rPr lang="en-US" sz="2000" b="1" i="1" dirty="0"/>
              <a:t>(i) input tax credit as is attributable to such a credit note, if availed, has not been reversed by the recipient, where such recipient is a registered person; or</a:t>
            </a:r>
          </a:p>
          <a:p>
            <a:pPr algn="just"/>
            <a:r>
              <a:rPr lang="en-US" sz="2000" b="1" i="1" dirty="0"/>
              <a:t>(ii) incidence of tax on such supply has been passed on to any other person, in other cases.</a:t>
            </a:r>
          </a:p>
        </p:txBody>
      </p:sp>
    </p:spTree>
    <p:extLst>
      <p:ext uri="{BB962C8B-B14F-4D97-AF65-F5344CB8AC3E}">
        <p14:creationId xmlns:p14="http://schemas.microsoft.com/office/powerpoint/2010/main" val="3789113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08EF1-1662-62BE-80FF-59051B113451}"/>
              </a:ext>
            </a:extLst>
          </p:cNvPr>
          <p:cNvSpPr>
            <a:spLocks noGrp="1"/>
          </p:cNvSpPr>
          <p:nvPr>
            <p:ph type="title"/>
          </p:nvPr>
        </p:nvSpPr>
        <p:spPr/>
        <p:txBody>
          <a:bodyPr/>
          <a:lstStyle/>
          <a:p>
            <a:r>
              <a:rPr lang="en-US" dirty="0"/>
              <a:t>IMS</a:t>
            </a:r>
          </a:p>
        </p:txBody>
      </p:sp>
      <p:sp>
        <p:nvSpPr>
          <p:cNvPr id="3" name="Content Placeholder 2">
            <a:extLst>
              <a:ext uri="{FF2B5EF4-FFF2-40B4-BE49-F238E27FC236}">
                <a16:creationId xmlns:a16="http://schemas.microsoft.com/office/drawing/2014/main" id="{9CCE3543-5C8F-A5AC-D97C-F0DA734D9BBE}"/>
              </a:ext>
            </a:extLst>
          </p:cNvPr>
          <p:cNvSpPr>
            <a:spLocks noGrp="1"/>
          </p:cNvSpPr>
          <p:nvPr>
            <p:ph idx="1"/>
          </p:nvPr>
        </p:nvSpPr>
        <p:spPr>
          <a:xfrm>
            <a:off x="838200" y="1825625"/>
            <a:ext cx="10515600" cy="4759902"/>
          </a:xfrm>
        </p:spPr>
        <p:txBody>
          <a:bodyPr>
            <a:normAutofit fontScale="85000" lnSpcReduction="10000"/>
          </a:bodyPr>
          <a:lstStyle/>
          <a:p>
            <a:r>
              <a:rPr lang="en-GB" sz="2000" b="1" u="sng" dirty="0">
                <a:cs typeface="Calibri" panose="020F0502020204030204" pitchFamily="34" charset="0"/>
              </a:rPr>
              <a:t>Clause 122 – Amendment to </a:t>
            </a:r>
            <a:r>
              <a:rPr lang="en-US" sz="2000" b="1" u="sng" dirty="0">
                <a:cs typeface="Calibri" panose="020F0502020204030204" pitchFamily="34" charset="0"/>
              </a:rPr>
              <a:t>sub-section (1) &amp; (2) of Section 38 of the CGST Act, 2017</a:t>
            </a:r>
          </a:p>
          <a:p>
            <a:pPr algn="just"/>
            <a:r>
              <a:rPr lang="en-US" sz="2000" b="1" dirty="0">
                <a:cs typeface="Calibri" panose="020F0502020204030204" pitchFamily="34" charset="0"/>
              </a:rPr>
              <a:t>Section 38(1) </a:t>
            </a:r>
            <a:r>
              <a:rPr lang="en-US" sz="2000" dirty="0">
                <a:cs typeface="Calibri" panose="020F0502020204030204" pitchFamily="34" charset="0"/>
              </a:rPr>
              <a:t>The details of outward supplies furnished by the registered persons under sub-section (1) of section 37 and of such other supplies as may be prescribed, and </a:t>
            </a:r>
            <a:r>
              <a:rPr lang="en-US" sz="2000" i="1" strike="sngStrike" dirty="0">
                <a:cs typeface="Calibri" panose="020F0502020204030204" pitchFamily="34" charset="0"/>
              </a:rPr>
              <a:t>an auto-generated</a:t>
            </a:r>
            <a:r>
              <a:rPr lang="en-US" sz="2000" i="1" dirty="0">
                <a:cs typeface="Calibri" panose="020F0502020204030204" pitchFamily="34" charset="0"/>
              </a:rPr>
              <a:t> </a:t>
            </a:r>
            <a:r>
              <a:rPr lang="en-US" sz="2000" dirty="0">
                <a:cs typeface="Calibri" panose="020F0502020204030204" pitchFamily="34" charset="0"/>
              </a:rPr>
              <a:t>statement containing the details of input tax credit shall be made available electronically to the recipients of such supplies in such form and manner, within such time, and subject to such conditions and restrictions as may be prescribed.</a:t>
            </a:r>
          </a:p>
          <a:p>
            <a:pPr algn="just"/>
            <a:r>
              <a:rPr lang="en-US" sz="2000" b="1" dirty="0"/>
              <a:t>(2)</a:t>
            </a:r>
            <a:r>
              <a:rPr lang="en-US" sz="2000" dirty="0"/>
              <a:t> The </a:t>
            </a:r>
            <a:r>
              <a:rPr lang="en-US" sz="2000" strike="sngStrike" dirty="0"/>
              <a:t>auto-generated</a:t>
            </a:r>
            <a:r>
              <a:rPr lang="en-US" sz="2000" dirty="0"/>
              <a:t> statement under sub-section (1) shall consist of—</a:t>
            </a:r>
          </a:p>
          <a:p>
            <a:pPr algn="just"/>
            <a:r>
              <a:rPr lang="en-US" sz="2000" dirty="0"/>
              <a:t>(a) details of inward supplies in respect of which credit of input tax may be available to the recipient; and</a:t>
            </a:r>
          </a:p>
          <a:p>
            <a:pPr algn="just"/>
            <a:r>
              <a:rPr lang="en-US" sz="2000" dirty="0"/>
              <a:t>(b) details of supplies in respect of which such credit cannot be availed, whether wholly or partly, by the recipient, </a:t>
            </a:r>
            <a:r>
              <a:rPr lang="en-US" sz="2000" b="1" i="1" dirty="0"/>
              <a:t>including </a:t>
            </a:r>
            <a:r>
              <a:rPr lang="en-US" sz="2000" dirty="0"/>
              <a:t>on account of the details of the said supplies being furnished under sub-section (1) of section 37,--</a:t>
            </a:r>
          </a:p>
          <a:p>
            <a:pPr algn="just"/>
            <a:r>
              <a:rPr lang="en-US" sz="2000" dirty="0"/>
              <a:t>(</a:t>
            </a:r>
            <a:r>
              <a:rPr lang="en-US" sz="2000" dirty="0" err="1"/>
              <a:t>i</a:t>
            </a:r>
            <a:r>
              <a:rPr lang="en-US" sz="2000" dirty="0"/>
              <a:t>) by any registered person within such period of taking registration as may be prescribed; or</a:t>
            </a:r>
          </a:p>
          <a:p>
            <a:pPr algn="just"/>
            <a:r>
              <a:rPr lang="en-US" sz="2000" dirty="0"/>
              <a:t>…</a:t>
            </a:r>
          </a:p>
          <a:p>
            <a:pPr algn="just"/>
            <a:r>
              <a:rPr lang="en-US" sz="2000" dirty="0"/>
              <a:t>(vi) by such other class of persons as may be prescribed.</a:t>
            </a:r>
          </a:p>
          <a:p>
            <a:pPr algn="just"/>
            <a:r>
              <a:rPr lang="en-US" sz="2000" b="1" i="1" dirty="0"/>
              <a:t>(c) such other details as may be prescribed.</a:t>
            </a:r>
          </a:p>
        </p:txBody>
      </p:sp>
    </p:spTree>
    <p:extLst>
      <p:ext uri="{BB962C8B-B14F-4D97-AF65-F5344CB8AC3E}">
        <p14:creationId xmlns:p14="http://schemas.microsoft.com/office/powerpoint/2010/main" val="4112426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F00D6-341A-B10E-B1C9-4078A57D71F7}"/>
              </a:ext>
            </a:extLst>
          </p:cNvPr>
          <p:cNvSpPr>
            <a:spLocks noGrp="1"/>
          </p:cNvSpPr>
          <p:nvPr>
            <p:ph type="title"/>
          </p:nvPr>
        </p:nvSpPr>
        <p:spPr/>
        <p:txBody>
          <a:bodyPr/>
          <a:lstStyle/>
          <a:p>
            <a:r>
              <a:rPr lang="en-US" dirty="0"/>
              <a:t>IMS</a:t>
            </a:r>
          </a:p>
        </p:txBody>
      </p:sp>
      <p:sp>
        <p:nvSpPr>
          <p:cNvPr id="3" name="Content Placeholder 2">
            <a:extLst>
              <a:ext uri="{FF2B5EF4-FFF2-40B4-BE49-F238E27FC236}">
                <a16:creationId xmlns:a16="http://schemas.microsoft.com/office/drawing/2014/main" id="{65957747-A67D-01A0-CB22-0A74465C005F}"/>
              </a:ext>
            </a:extLst>
          </p:cNvPr>
          <p:cNvSpPr>
            <a:spLocks noGrp="1"/>
          </p:cNvSpPr>
          <p:nvPr>
            <p:ph idx="1"/>
          </p:nvPr>
        </p:nvSpPr>
        <p:spPr/>
        <p:txBody>
          <a:bodyPr/>
          <a:lstStyle/>
          <a:p>
            <a:pPr algn="just"/>
            <a:r>
              <a:rPr lang="en-GB" sz="2000" b="1" u="sng" dirty="0">
                <a:cs typeface="Calibri" panose="020F0502020204030204" pitchFamily="34" charset="0"/>
              </a:rPr>
              <a:t>Clause 123 – Amendment to </a:t>
            </a:r>
            <a:r>
              <a:rPr lang="en-US" sz="2000" b="1" u="sng" dirty="0">
                <a:cs typeface="Calibri" panose="020F0502020204030204" pitchFamily="34" charset="0"/>
              </a:rPr>
              <a:t>sub-section (1) of Section 39 of the CGST Act, 2017</a:t>
            </a:r>
          </a:p>
          <a:p>
            <a:pPr algn="just"/>
            <a:r>
              <a:rPr lang="en-US" sz="2000" b="1" dirty="0"/>
              <a:t>Section 39(1)</a:t>
            </a:r>
            <a:r>
              <a:rPr lang="en-US" sz="2000" dirty="0"/>
              <a:t> Every registered person, other than an Input Service Distributor or a non-resident taxable person or a person paying tax under the provisions of section 10 or section 51 or section 52 shall, for every calendar month or part thereof, furnish, a return, electronically, of inward and outward supplies of goods or services or both, input tax credit availed, tax payable, tax paid and such other particulars, in such form and manner, </a:t>
            </a:r>
            <a:r>
              <a:rPr lang="en-US" sz="2000" strike="sngStrike" dirty="0"/>
              <a:t>and within such time</a:t>
            </a:r>
            <a:r>
              <a:rPr lang="en-US" sz="2000" dirty="0"/>
              <a:t> </a:t>
            </a:r>
            <a:r>
              <a:rPr lang="en-US" sz="2000" b="1" i="1" dirty="0"/>
              <a:t>within such time, and subject to such conditions and restrictions</a:t>
            </a:r>
            <a:r>
              <a:rPr lang="en-US" sz="2000" dirty="0"/>
              <a:t>, as may be prescribed.</a:t>
            </a:r>
          </a:p>
        </p:txBody>
      </p:sp>
    </p:spTree>
    <p:extLst>
      <p:ext uri="{BB962C8B-B14F-4D97-AF65-F5344CB8AC3E}">
        <p14:creationId xmlns:p14="http://schemas.microsoft.com/office/powerpoint/2010/main" val="361410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F9C8-1093-7805-C634-651569BABE79}"/>
              </a:ext>
            </a:extLst>
          </p:cNvPr>
          <p:cNvSpPr>
            <a:spLocks noGrp="1"/>
          </p:cNvSpPr>
          <p:nvPr>
            <p:ph type="title"/>
          </p:nvPr>
        </p:nvSpPr>
        <p:spPr/>
        <p:txBody>
          <a:bodyPr/>
          <a:lstStyle/>
          <a:p>
            <a:r>
              <a:rPr lang="en-US" dirty="0"/>
              <a:t>Pre-deposit for filing an appeal before the Appellate Authority</a:t>
            </a:r>
          </a:p>
        </p:txBody>
      </p:sp>
      <p:sp>
        <p:nvSpPr>
          <p:cNvPr id="3" name="Content Placeholder 2">
            <a:extLst>
              <a:ext uri="{FF2B5EF4-FFF2-40B4-BE49-F238E27FC236}">
                <a16:creationId xmlns:a16="http://schemas.microsoft.com/office/drawing/2014/main" id="{BA301F19-F98B-8062-6A66-E33CEFDECD75}"/>
              </a:ext>
            </a:extLst>
          </p:cNvPr>
          <p:cNvSpPr>
            <a:spLocks noGrp="1"/>
          </p:cNvSpPr>
          <p:nvPr>
            <p:ph idx="1"/>
          </p:nvPr>
        </p:nvSpPr>
        <p:spPr/>
        <p:txBody>
          <a:bodyPr>
            <a:normAutofit lnSpcReduction="10000"/>
          </a:bodyPr>
          <a:lstStyle/>
          <a:p>
            <a:pPr algn="just"/>
            <a:r>
              <a:rPr lang="en-GB" sz="2000" b="1" u="sng" dirty="0">
                <a:cs typeface="Calibri" panose="020F0502020204030204" pitchFamily="34" charset="0"/>
              </a:rPr>
              <a:t>Clause 124 – Substitution of Proviso to </a:t>
            </a:r>
            <a:r>
              <a:rPr lang="en-US" sz="2000" b="1" u="sng" dirty="0">
                <a:cs typeface="Calibri" panose="020F0502020204030204" pitchFamily="34" charset="0"/>
              </a:rPr>
              <a:t>sub-section (6) of Section 107 of the CGST Act, 2017</a:t>
            </a:r>
          </a:p>
          <a:p>
            <a:pPr algn="just"/>
            <a:r>
              <a:rPr lang="en-US" sz="2000" b="1" dirty="0"/>
              <a:t>Section 107(6) </a:t>
            </a:r>
            <a:r>
              <a:rPr lang="en-US" sz="2000" dirty="0"/>
              <a:t>No appeal shall be filed under sub-section (1), unless the appellant has paid—</a:t>
            </a:r>
          </a:p>
          <a:p>
            <a:pPr algn="just"/>
            <a:r>
              <a:rPr lang="en-US" sz="2000" dirty="0"/>
              <a:t>(a) in full, such part of the amount of tax, interest, fine, fee and penalty arising from the impugned order, as is admitted by him; and</a:t>
            </a:r>
          </a:p>
          <a:p>
            <a:pPr algn="just"/>
            <a:r>
              <a:rPr lang="en-US" sz="2000" dirty="0"/>
              <a:t>(b) a sum equal to ten per cent of the remaining amount of tax in dispute arising from the said order, subject to a maximum of twenty crore rupees, in relation to which the appeal has been filed:</a:t>
            </a:r>
          </a:p>
          <a:p>
            <a:pPr algn="just"/>
            <a:r>
              <a:rPr lang="en-US" sz="2000" strike="sngStrike" dirty="0"/>
              <a:t>Provided that no appeal shall be filed against an order under sub-section (3) of section 129, unless a sum equal to twenty-five per cent of the penalty has been paid by the appellant.</a:t>
            </a:r>
          </a:p>
          <a:p>
            <a:pPr algn="just"/>
            <a:r>
              <a:rPr lang="en-US" sz="2000" b="1" i="1" dirty="0"/>
              <a:t>Provided that in case of any order demanding penalty without involving demand of any tax, no appeal shall be filed against such order unless a sum equal to ten per cent. of the said penalty has been paid by the appellant.</a:t>
            </a:r>
          </a:p>
        </p:txBody>
      </p:sp>
    </p:spTree>
    <p:extLst>
      <p:ext uri="{BB962C8B-B14F-4D97-AF65-F5344CB8AC3E}">
        <p14:creationId xmlns:p14="http://schemas.microsoft.com/office/powerpoint/2010/main" val="1239644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6096F-F975-2DE9-D4BC-A35EE2415A54}"/>
              </a:ext>
            </a:extLst>
          </p:cNvPr>
          <p:cNvSpPr>
            <a:spLocks noGrp="1"/>
          </p:cNvSpPr>
          <p:nvPr>
            <p:ph type="title"/>
          </p:nvPr>
        </p:nvSpPr>
        <p:spPr/>
        <p:txBody>
          <a:bodyPr/>
          <a:lstStyle/>
          <a:p>
            <a:r>
              <a:rPr lang="en-US" dirty="0"/>
              <a:t>Pre-deposit for filing an appeal before the Appellate Tribunal</a:t>
            </a:r>
          </a:p>
        </p:txBody>
      </p:sp>
      <p:sp>
        <p:nvSpPr>
          <p:cNvPr id="3" name="Content Placeholder 2">
            <a:extLst>
              <a:ext uri="{FF2B5EF4-FFF2-40B4-BE49-F238E27FC236}">
                <a16:creationId xmlns:a16="http://schemas.microsoft.com/office/drawing/2014/main" id="{F293FA3C-5A3F-FD45-8791-889ADCFACCE7}"/>
              </a:ext>
            </a:extLst>
          </p:cNvPr>
          <p:cNvSpPr>
            <a:spLocks noGrp="1"/>
          </p:cNvSpPr>
          <p:nvPr>
            <p:ph idx="1"/>
          </p:nvPr>
        </p:nvSpPr>
        <p:spPr/>
        <p:txBody>
          <a:bodyPr/>
          <a:lstStyle/>
          <a:p>
            <a:pPr algn="just"/>
            <a:r>
              <a:rPr lang="en-GB" sz="2000" b="1" u="sng" dirty="0">
                <a:cs typeface="Calibri" panose="020F0502020204030204" pitchFamily="34" charset="0"/>
              </a:rPr>
              <a:t>Clause 125 – Insertion of Proviso to </a:t>
            </a:r>
            <a:r>
              <a:rPr lang="en-US" sz="2000" b="1" u="sng" dirty="0">
                <a:cs typeface="Calibri" panose="020F0502020204030204" pitchFamily="34" charset="0"/>
              </a:rPr>
              <a:t>sub-section (8) of Section 112 of the CGST Act, 2017</a:t>
            </a:r>
          </a:p>
          <a:p>
            <a:pPr algn="just"/>
            <a:r>
              <a:rPr lang="en-US" sz="2000" b="1" i="1" dirty="0">
                <a:cs typeface="Calibri" panose="020F0502020204030204" pitchFamily="34" charset="0"/>
              </a:rPr>
              <a:t>Provided that in case of any order demanding penalty without involving demand of any tax, no appeal shall be filed against such order unless a sum equal to ten per cent. of the said penalty, in addition to the amount payable under the proviso to sub-section (6) of section 107 has been paid by the appellant.</a:t>
            </a:r>
            <a:endParaRPr lang="en-US" b="1" dirty="0"/>
          </a:p>
        </p:txBody>
      </p:sp>
    </p:spTree>
    <p:extLst>
      <p:ext uri="{BB962C8B-B14F-4D97-AF65-F5344CB8AC3E}">
        <p14:creationId xmlns:p14="http://schemas.microsoft.com/office/powerpoint/2010/main" val="2543916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D85AF-4FFE-4EF5-A340-0E8922C3A97A}"/>
              </a:ext>
            </a:extLst>
          </p:cNvPr>
          <p:cNvSpPr>
            <a:spLocks noGrp="1"/>
          </p:cNvSpPr>
          <p:nvPr>
            <p:ph type="title"/>
          </p:nvPr>
        </p:nvSpPr>
        <p:spPr/>
        <p:txBody>
          <a:bodyPr>
            <a:normAutofit/>
          </a:bodyPr>
          <a:lstStyle/>
          <a:p>
            <a:r>
              <a:rPr lang="en-US" dirty="0"/>
              <a:t>Track and trace mechanism for certain goods</a:t>
            </a:r>
          </a:p>
        </p:txBody>
      </p:sp>
      <p:sp>
        <p:nvSpPr>
          <p:cNvPr id="3" name="Content Placeholder 2">
            <a:extLst>
              <a:ext uri="{FF2B5EF4-FFF2-40B4-BE49-F238E27FC236}">
                <a16:creationId xmlns:a16="http://schemas.microsoft.com/office/drawing/2014/main" id="{A6E8C009-7B75-FA95-D1CC-066B20FB452C}"/>
              </a:ext>
            </a:extLst>
          </p:cNvPr>
          <p:cNvSpPr>
            <a:spLocks noGrp="1"/>
          </p:cNvSpPr>
          <p:nvPr>
            <p:ph idx="1"/>
          </p:nvPr>
        </p:nvSpPr>
        <p:spPr/>
        <p:txBody>
          <a:bodyPr>
            <a:noAutofit/>
          </a:bodyPr>
          <a:lstStyle/>
          <a:p>
            <a:pPr algn="just"/>
            <a:r>
              <a:rPr lang="en-GB" sz="2000" b="1" u="sng" dirty="0">
                <a:cs typeface="Calibri" panose="020F0502020204030204" pitchFamily="34" charset="0"/>
              </a:rPr>
              <a:t>Clause 127 – Insertion of </a:t>
            </a:r>
            <a:r>
              <a:rPr lang="en-US" sz="2000" b="1" u="sng" dirty="0">
                <a:cs typeface="Calibri" panose="020F0502020204030204" pitchFamily="34" charset="0"/>
              </a:rPr>
              <a:t>Section 148A of the CGST Act, 2017</a:t>
            </a:r>
          </a:p>
          <a:p>
            <a:pPr algn="just"/>
            <a:r>
              <a:rPr lang="en-US" sz="2000" b="1" i="1" dirty="0"/>
              <a:t>Section 148A (1) The Government may, on the recommendations of the Council, by notification, specify,–</a:t>
            </a:r>
          </a:p>
          <a:p>
            <a:pPr algn="just"/>
            <a:r>
              <a:rPr lang="en-US" sz="2000" b="1" i="1" u="none" strike="noStrike" baseline="0" dirty="0"/>
              <a:t>(a) the goods;</a:t>
            </a:r>
          </a:p>
          <a:p>
            <a:pPr algn="just"/>
            <a:r>
              <a:rPr lang="en-US" sz="2000" b="1" i="1" u="none" strike="noStrike" baseline="0" dirty="0"/>
              <a:t>(b) persons or class of persons who are in possession or deal with such goods, </a:t>
            </a:r>
          </a:p>
          <a:p>
            <a:pPr algn="just"/>
            <a:r>
              <a:rPr lang="en-US" sz="2000" b="1" i="1" u="none" strike="noStrike" baseline="0" dirty="0"/>
              <a:t>to which the provisions of this section shall apply.</a:t>
            </a:r>
          </a:p>
          <a:p>
            <a:pPr algn="just"/>
            <a:r>
              <a:rPr lang="en-US" sz="2000" b="1" i="1" u="none" strike="noStrike" baseline="0" dirty="0"/>
              <a:t>(2) The Government may, in respect of the goods referred to in clause (a) of sub-section (1),––</a:t>
            </a:r>
          </a:p>
          <a:p>
            <a:pPr algn="just"/>
            <a:r>
              <a:rPr lang="en-US" sz="2000" b="1" i="1" u="none" strike="noStrike" baseline="0" dirty="0"/>
              <a:t>(a) provide a system for enabling affixation of unique identification marking and for electronic storage and access of information contained therein, through such persons, as may be prescribed; and</a:t>
            </a:r>
          </a:p>
          <a:p>
            <a:pPr algn="just"/>
            <a:r>
              <a:rPr lang="en-US" sz="2000" b="1" i="1" u="none" strike="noStrike" baseline="0" dirty="0"/>
              <a:t>(b) prescribe the unique identification marking for such goods, including the information to be recorded therein.</a:t>
            </a:r>
            <a:endParaRPr lang="en-US" sz="2000" b="1" i="1" dirty="0"/>
          </a:p>
        </p:txBody>
      </p:sp>
    </p:spTree>
    <p:extLst>
      <p:ext uri="{BB962C8B-B14F-4D97-AF65-F5344CB8AC3E}">
        <p14:creationId xmlns:p14="http://schemas.microsoft.com/office/powerpoint/2010/main" val="528544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4CA08-1A78-2263-3930-9B4330738B80}"/>
              </a:ext>
            </a:extLst>
          </p:cNvPr>
          <p:cNvSpPr>
            <a:spLocks noGrp="1"/>
          </p:cNvSpPr>
          <p:nvPr>
            <p:ph type="title"/>
          </p:nvPr>
        </p:nvSpPr>
        <p:spPr/>
        <p:txBody>
          <a:bodyPr/>
          <a:lstStyle/>
          <a:p>
            <a:r>
              <a:rPr lang="en-US" dirty="0"/>
              <a:t>Track and trace mechanism for certain goods</a:t>
            </a:r>
          </a:p>
        </p:txBody>
      </p:sp>
      <p:sp>
        <p:nvSpPr>
          <p:cNvPr id="3" name="Content Placeholder 2">
            <a:extLst>
              <a:ext uri="{FF2B5EF4-FFF2-40B4-BE49-F238E27FC236}">
                <a16:creationId xmlns:a16="http://schemas.microsoft.com/office/drawing/2014/main" id="{0D2A69FD-42D7-899B-58F4-FEA35C010E99}"/>
              </a:ext>
            </a:extLst>
          </p:cNvPr>
          <p:cNvSpPr>
            <a:spLocks noGrp="1"/>
          </p:cNvSpPr>
          <p:nvPr>
            <p:ph idx="1"/>
          </p:nvPr>
        </p:nvSpPr>
        <p:spPr/>
        <p:txBody>
          <a:bodyPr>
            <a:normAutofit/>
          </a:bodyPr>
          <a:lstStyle/>
          <a:p>
            <a:pPr algn="just"/>
            <a:r>
              <a:rPr lang="en-US" sz="2000" b="1" i="1" u="none" strike="noStrike" baseline="0" dirty="0"/>
              <a:t>(3) The persons referred to in sub-section (1), shall,––</a:t>
            </a:r>
          </a:p>
          <a:p>
            <a:pPr algn="just"/>
            <a:r>
              <a:rPr lang="en-US" sz="2000" b="1" i="1" u="none" strike="noStrike" baseline="0" dirty="0"/>
              <a:t>(a) affix on the said goods or packages thereof, a unique identification marking, containing such information and in such manner;</a:t>
            </a:r>
          </a:p>
          <a:p>
            <a:pPr algn="just"/>
            <a:r>
              <a:rPr lang="en-US" sz="2000" b="1" i="1" u="none" strike="noStrike" baseline="0" dirty="0"/>
              <a:t>(b) furnish such information and details within such time and maintain such records or documents, in such form and manner;</a:t>
            </a:r>
          </a:p>
          <a:p>
            <a:pPr algn="just"/>
            <a:r>
              <a:rPr lang="en-US" sz="2000" b="1" i="1" u="none" strike="noStrike" baseline="0" dirty="0"/>
              <a:t>(c) furnish details of the machinery installed in the place of business of manufacture of such goods, including the identification, capacity, duration of operation and such other details or information, within such time and in such form and manner;</a:t>
            </a:r>
          </a:p>
          <a:p>
            <a:pPr algn="just"/>
            <a:r>
              <a:rPr lang="en-US" sz="2000" b="1" i="1" u="none" strike="noStrike" baseline="0" dirty="0"/>
              <a:t>(d) pay such amount in relation to the system referred to in sub-section (2),</a:t>
            </a:r>
          </a:p>
          <a:p>
            <a:pPr algn="just"/>
            <a:r>
              <a:rPr lang="en-US" sz="2000" b="1" i="1" dirty="0"/>
              <a:t>as may be prescribed.”.</a:t>
            </a:r>
          </a:p>
        </p:txBody>
      </p:sp>
    </p:spTree>
    <p:extLst>
      <p:ext uri="{BB962C8B-B14F-4D97-AF65-F5344CB8AC3E}">
        <p14:creationId xmlns:p14="http://schemas.microsoft.com/office/powerpoint/2010/main" val="3510859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4FAE9-1C40-64A4-2C5D-953C5C34C5ED}"/>
              </a:ext>
            </a:extLst>
          </p:cNvPr>
          <p:cNvSpPr>
            <a:spLocks noGrp="1"/>
          </p:cNvSpPr>
          <p:nvPr>
            <p:ph type="title"/>
          </p:nvPr>
        </p:nvSpPr>
        <p:spPr/>
        <p:txBody>
          <a:bodyPr/>
          <a:lstStyle/>
          <a:p>
            <a:r>
              <a:rPr lang="en-US" dirty="0"/>
              <a:t>Definition of “Unique Identification Marking”</a:t>
            </a:r>
          </a:p>
        </p:txBody>
      </p:sp>
      <p:sp>
        <p:nvSpPr>
          <p:cNvPr id="3" name="Content Placeholder 2">
            <a:extLst>
              <a:ext uri="{FF2B5EF4-FFF2-40B4-BE49-F238E27FC236}">
                <a16:creationId xmlns:a16="http://schemas.microsoft.com/office/drawing/2014/main" id="{C3477E60-C8E4-08A0-9DE1-2CCF78ABDB59}"/>
              </a:ext>
            </a:extLst>
          </p:cNvPr>
          <p:cNvSpPr>
            <a:spLocks noGrp="1"/>
          </p:cNvSpPr>
          <p:nvPr>
            <p:ph idx="1"/>
          </p:nvPr>
        </p:nvSpPr>
        <p:spPr/>
        <p:txBody>
          <a:bodyPr/>
          <a:lstStyle/>
          <a:p>
            <a:pPr algn="just"/>
            <a:r>
              <a:rPr lang="en-GB" sz="2000" b="1" u="sng" dirty="0">
                <a:cs typeface="Calibri" panose="020F0502020204030204" pitchFamily="34" charset="0"/>
              </a:rPr>
              <a:t>Clause 116 - Insertion of </a:t>
            </a:r>
            <a:r>
              <a:rPr lang="en-US" sz="2000" b="1" u="sng" dirty="0">
                <a:cs typeface="Calibri" panose="020F0502020204030204" pitchFamily="34" charset="0"/>
              </a:rPr>
              <a:t>Clause (116A) of Section 2 of the CGST Act, 2017</a:t>
            </a:r>
          </a:p>
          <a:p>
            <a:pPr algn="just"/>
            <a:r>
              <a:rPr lang="en-US" sz="2000" b="1" i="1" dirty="0">
                <a:cs typeface="Calibri" panose="020F0502020204030204" pitchFamily="34" charset="0"/>
              </a:rPr>
              <a:t>Section 2 (116A) “unique identification marking” </a:t>
            </a:r>
            <a:r>
              <a:rPr lang="en-US" sz="2000" b="1" i="1" u="none" strike="noStrike" baseline="0" dirty="0">
                <a:latin typeface="CIDFont+F3"/>
              </a:rPr>
              <a:t>means the unique identification marking referred to in clause (</a:t>
            </a:r>
            <a:r>
              <a:rPr lang="en-US" sz="2000" b="1" i="1" u="none" strike="noStrike" baseline="0" dirty="0">
                <a:latin typeface="CIDFont+F5"/>
              </a:rPr>
              <a:t>b</a:t>
            </a:r>
            <a:r>
              <a:rPr lang="en-US" sz="2000" b="1" i="1" u="none" strike="noStrike" baseline="0" dirty="0">
                <a:latin typeface="CIDFont+F3"/>
              </a:rPr>
              <a:t>) of sub-section (</a:t>
            </a:r>
            <a:r>
              <a:rPr lang="en-US" sz="2000" b="1" i="1" u="none" strike="noStrike" baseline="0" dirty="0">
                <a:latin typeface="CIDFont+F5"/>
              </a:rPr>
              <a:t>2</a:t>
            </a:r>
            <a:r>
              <a:rPr lang="en-US" sz="2000" b="1" i="1" u="none" strike="noStrike" baseline="0" dirty="0">
                <a:latin typeface="CIDFont+F3"/>
              </a:rPr>
              <a:t>) of section 148A and includes a digital stamp, digital mark or any other similar marking, which is unique, secure and non-removable;’</a:t>
            </a:r>
            <a:r>
              <a:rPr lang="en-US" sz="2000" b="1" i="1" dirty="0">
                <a:cs typeface="Calibri" panose="020F0502020204030204" pitchFamily="34" charset="0"/>
              </a:rPr>
              <a:t>.</a:t>
            </a:r>
          </a:p>
          <a:p>
            <a:endParaRPr lang="en-US" dirty="0"/>
          </a:p>
        </p:txBody>
      </p:sp>
    </p:spTree>
    <p:extLst>
      <p:ext uri="{BB962C8B-B14F-4D97-AF65-F5344CB8AC3E}">
        <p14:creationId xmlns:p14="http://schemas.microsoft.com/office/powerpoint/2010/main" val="3219685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6B0B4-393A-9361-EA49-9347316C7715}"/>
              </a:ext>
            </a:extLst>
          </p:cNvPr>
          <p:cNvSpPr>
            <a:spLocks noGrp="1"/>
          </p:cNvSpPr>
          <p:nvPr>
            <p:ph type="title"/>
          </p:nvPr>
        </p:nvSpPr>
        <p:spPr/>
        <p:txBody>
          <a:bodyPr/>
          <a:lstStyle/>
          <a:p>
            <a:r>
              <a:rPr lang="en-US" dirty="0"/>
              <a:t>Penalty for failure to comply with the track and trade mechanism</a:t>
            </a:r>
          </a:p>
        </p:txBody>
      </p:sp>
      <p:sp>
        <p:nvSpPr>
          <p:cNvPr id="3" name="Content Placeholder 2">
            <a:extLst>
              <a:ext uri="{FF2B5EF4-FFF2-40B4-BE49-F238E27FC236}">
                <a16:creationId xmlns:a16="http://schemas.microsoft.com/office/drawing/2014/main" id="{FD9BAC6C-A41D-C844-5A16-9E0934B9919B}"/>
              </a:ext>
            </a:extLst>
          </p:cNvPr>
          <p:cNvSpPr>
            <a:spLocks noGrp="1"/>
          </p:cNvSpPr>
          <p:nvPr>
            <p:ph idx="1"/>
          </p:nvPr>
        </p:nvSpPr>
        <p:spPr/>
        <p:txBody>
          <a:bodyPr/>
          <a:lstStyle/>
          <a:p>
            <a:pPr algn="just"/>
            <a:r>
              <a:rPr lang="en-GB" sz="2000" b="1" u="sng" dirty="0">
                <a:cs typeface="Calibri" panose="020F0502020204030204" pitchFamily="34" charset="0"/>
              </a:rPr>
              <a:t>Clause 126 – Insertion of </a:t>
            </a:r>
            <a:r>
              <a:rPr lang="en-US" sz="2000" b="1" u="sng" dirty="0">
                <a:cs typeface="Calibri" panose="020F0502020204030204" pitchFamily="34" charset="0"/>
              </a:rPr>
              <a:t>Section 122B of the CGST Act, 2017</a:t>
            </a:r>
          </a:p>
          <a:p>
            <a:pPr algn="just"/>
            <a:r>
              <a:rPr lang="en-US" sz="2000" b="1" i="1" dirty="0"/>
              <a:t>Section 122B Notwithstanding anything contained in this Act, where any person referred to in clause (b) of sub-section (1) of section 148A acts in contravention of the provisions of the said section, he shall, in addition to any penalty under Chapter XV or the provisions of this Chapter, be liable to pay a penalty equal to an amount of one lakh rupees or ten per cent. of the tax payable on such goods, whichever is higher.</a:t>
            </a:r>
          </a:p>
        </p:txBody>
      </p:sp>
    </p:spTree>
    <p:extLst>
      <p:ext uri="{BB962C8B-B14F-4D97-AF65-F5344CB8AC3E}">
        <p14:creationId xmlns:p14="http://schemas.microsoft.com/office/powerpoint/2010/main" val="75542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9517D-4299-CB58-95EA-90C9ED63139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9EF1A61E-82AB-EC1E-E911-B73BF1E36AFD}"/>
              </a:ext>
            </a:extLst>
          </p:cNvPr>
          <p:cNvSpPr>
            <a:spLocks noGrp="1"/>
          </p:cNvSpPr>
          <p:nvPr>
            <p:ph idx="1"/>
          </p:nvPr>
        </p:nvSpPr>
        <p:spPr/>
        <p:txBody>
          <a:bodyPr>
            <a:noAutofit/>
          </a:bodyPr>
          <a:lstStyle/>
          <a:p>
            <a:r>
              <a:rPr lang="en-US" sz="1800" dirty="0"/>
              <a:t>Proposals of FB, 2025</a:t>
            </a:r>
          </a:p>
          <a:p>
            <a:pPr lvl="1"/>
            <a:r>
              <a:rPr lang="en-US" sz="1800" dirty="0"/>
              <a:t>GST (Clause 116 to 129)</a:t>
            </a:r>
            <a:endParaRPr lang="en-US" sz="2200" dirty="0"/>
          </a:p>
          <a:p>
            <a:r>
              <a:rPr lang="en-US" sz="1800" dirty="0"/>
              <a:t>Recent changes pertaining to GST</a:t>
            </a:r>
          </a:p>
          <a:p>
            <a:pPr lvl="1"/>
            <a:r>
              <a:rPr lang="en-US" sz="1800" dirty="0"/>
              <a:t>GST Rules</a:t>
            </a:r>
          </a:p>
          <a:p>
            <a:pPr lvl="1"/>
            <a:r>
              <a:rPr lang="en-US" sz="1800" dirty="0"/>
              <a:t>GST Rates</a:t>
            </a:r>
          </a:p>
          <a:p>
            <a:pPr lvl="1"/>
            <a:r>
              <a:rPr lang="en-US" sz="1800" dirty="0"/>
              <a:t>Circulars</a:t>
            </a:r>
            <a:endParaRPr lang="en-US" sz="2200" dirty="0"/>
          </a:p>
          <a:p>
            <a:r>
              <a:rPr lang="en-US" sz="1800" b="0" i="0" dirty="0">
                <a:solidFill>
                  <a:srgbClr val="000000"/>
                </a:solidFill>
                <a:effectLst/>
              </a:rPr>
              <a:t>Latest Judicial Rulings</a:t>
            </a:r>
          </a:p>
        </p:txBody>
      </p:sp>
    </p:spTree>
    <p:extLst>
      <p:ext uri="{BB962C8B-B14F-4D97-AF65-F5344CB8AC3E}">
        <p14:creationId xmlns:p14="http://schemas.microsoft.com/office/powerpoint/2010/main" val="3150615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5C13E-D3BF-14B3-6547-FC61216B19A7}"/>
              </a:ext>
            </a:extLst>
          </p:cNvPr>
          <p:cNvSpPr>
            <a:spLocks noGrp="1"/>
          </p:cNvSpPr>
          <p:nvPr>
            <p:ph type="title"/>
          </p:nvPr>
        </p:nvSpPr>
        <p:spPr>
          <a:xfrm>
            <a:off x="838200" y="365125"/>
            <a:ext cx="10515600" cy="877749"/>
          </a:xfrm>
        </p:spPr>
        <p:txBody>
          <a:bodyPr/>
          <a:lstStyle/>
          <a:p>
            <a:r>
              <a:rPr lang="en-US" dirty="0"/>
              <a:t>Track and trace mechanism for certain goods</a:t>
            </a:r>
          </a:p>
        </p:txBody>
      </p:sp>
      <p:sp>
        <p:nvSpPr>
          <p:cNvPr id="3" name="Content Placeholder 2">
            <a:extLst>
              <a:ext uri="{FF2B5EF4-FFF2-40B4-BE49-F238E27FC236}">
                <a16:creationId xmlns:a16="http://schemas.microsoft.com/office/drawing/2014/main" id="{BFE4D2B4-D445-F870-209F-471A58D328FA}"/>
              </a:ext>
            </a:extLst>
          </p:cNvPr>
          <p:cNvSpPr>
            <a:spLocks noGrp="1"/>
          </p:cNvSpPr>
          <p:nvPr>
            <p:ph idx="1"/>
          </p:nvPr>
        </p:nvSpPr>
        <p:spPr>
          <a:xfrm>
            <a:off x="838200" y="1376040"/>
            <a:ext cx="10515600" cy="5415378"/>
          </a:xfrm>
        </p:spPr>
        <p:txBody>
          <a:bodyPr>
            <a:noAutofit/>
          </a:bodyPr>
          <a:lstStyle/>
          <a:p>
            <a:pPr algn="just"/>
            <a:r>
              <a:rPr lang="en-US" sz="2000" dirty="0"/>
              <a:t>To tackle revenue losses due to tax fraud, the government will use technology to track goods and ensure that all due taxes are collected.</a:t>
            </a:r>
          </a:p>
          <a:p>
            <a:pPr algn="just"/>
            <a:r>
              <a:rPr lang="en-US" sz="2000" dirty="0"/>
              <a:t>A track and trace system is a software-based system that monitors the movement of products or shipments through a supply chain. It can be used to track vehicles, loading units, and other items. </a:t>
            </a:r>
          </a:p>
          <a:p>
            <a:pPr algn="just"/>
            <a:r>
              <a:rPr lang="en-US" sz="2000" dirty="0"/>
              <a:t>How it works:</a:t>
            </a:r>
          </a:p>
          <a:p>
            <a:pPr lvl="1" algn="just"/>
            <a:r>
              <a:rPr lang="en-US" sz="2000" dirty="0"/>
              <a:t>Each item is assigned a unique identifier</a:t>
            </a:r>
          </a:p>
          <a:p>
            <a:pPr lvl="1" algn="just"/>
            <a:r>
              <a:rPr lang="en-US" sz="2000" dirty="0"/>
              <a:t>The system captures and stores information about the item at each stage of the supply chain </a:t>
            </a:r>
          </a:p>
          <a:p>
            <a:pPr lvl="1" algn="just"/>
            <a:r>
              <a:rPr lang="en-US" sz="2000" dirty="0"/>
              <a:t>The information is integrated into a digital database </a:t>
            </a:r>
          </a:p>
        </p:txBody>
      </p:sp>
    </p:spTree>
    <p:extLst>
      <p:ext uri="{BB962C8B-B14F-4D97-AF65-F5344CB8AC3E}">
        <p14:creationId xmlns:p14="http://schemas.microsoft.com/office/powerpoint/2010/main" val="1464877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E7FAF-4A95-69BD-4518-F118999A6F41}"/>
              </a:ext>
            </a:extLst>
          </p:cNvPr>
          <p:cNvSpPr>
            <a:spLocks noGrp="1"/>
          </p:cNvSpPr>
          <p:nvPr>
            <p:ph type="title"/>
          </p:nvPr>
        </p:nvSpPr>
        <p:spPr/>
        <p:txBody>
          <a:bodyPr/>
          <a:lstStyle/>
          <a:p>
            <a:r>
              <a:rPr lang="en-US" dirty="0"/>
              <a:t>Track and trace mechanism for certain goods</a:t>
            </a:r>
          </a:p>
        </p:txBody>
      </p:sp>
      <p:sp>
        <p:nvSpPr>
          <p:cNvPr id="3" name="Content Placeholder 2">
            <a:extLst>
              <a:ext uri="{FF2B5EF4-FFF2-40B4-BE49-F238E27FC236}">
                <a16:creationId xmlns:a16="http://schemas.microsoft.com/office/drawing/2014/main" id="{022D255A-CCB7-174C-8CB4-4F8EA1860D6F}"/>
              </a:ext>
            </a:extLst>
          </p:cNvPr>
          <p:cNvSpPr>
            <a:spLocks noGrp="1"/>
          </p:cNvSpPr>
          <p:nvPr>
            <p:ph idx="1"/>
          </p:nvPr>
        </p:nvSpPr>
        <p:spPr/>
        <p:txBody>
          <a:bodyPr/>
          <a:lstStyle/>
          <a:p>
            <a:pPr algn="just"/>
            <a:r>
              <a:rPr lang="en-US" sz="2000" dirty="0"/>
              <a:t>Benefits:</a:t>
            </a:r>
          </a:p>
          <a:p>
            <a:pPr lvl="1" algn="just"/>
            <a:r>
              <a:rPr lang="en-US" sz="2000" dirty="0"/>
              <a:t>Reduces tax evasion by improving product traceability</a:t>
            </a:r>
          </a:p>
          <a:p>
            <a:pPr lvl="1" algn="just"/>
            <a:r>
              <a:rPr lang="en-US" sz="2000" dirty="0"/>
              <a:t>Boosts government revenue through better tax compliance</a:t>
            </a:r>
          </a:p>
          <a:p>
            <a:pPr lvl="1" algn="just"/>
            <a:r>
              <a:rPr lang="en-US" sz="2000" dirty="0"/>
              <a:t>Improves market transparency by preventing illegal trade</a:t>
            </a:r>
          </a:p>
          <a:p>
            <a:pPr lvl="1" algn="just"/>
            <a:r>
              <a:rPr lang="en-US" sz="2000" dirty="0"/>
              <a:t>Real-time information: Provides real-time information about the goods’ location</a:t>
            </a:r>
          </a:p>
          <a:p>
            <a:pPr algn="just"/>
            <a:r>
              <a:rPr lang="en-US" sz="2000" dirty="0"/>
              <a:t>Challenges:</a:t>
            </a:r>
          </a:p>
          <a:p>
            <a:pPr lvl="1" algn="just"/>
            <a:r>
              <a:rPr lang="en-US" sz="2000" dirty="0"/>
              <a:t>Higher costs for businesses to install tracking systems.</a:t>
            </a:r>
          </a:p>
          <a:p>
            <a:pPr lvl="1" algn="just"/>
            <a:r>
              <a:rPr lang="en-US" sz="2000" dirty="0"/>
              <a:t>Additional compliance requirements may affect the functioning of business operations.</a:t>
            </a:r>
          </a:p>
          <a:p>
            <a:pPr lvl="1" algn="just"/>
            <a:r>
              <a:rPr lang="en-US" sz="2000" dirty="0"/>
              <a:t>Adjustment period needed for industries to transition smoothly.</a:t>
            </a:r>
          </a:p>
          <a:p>
            <a:endParaRPr lang="en-US" dirty="0"/>
          </a:p>
        </p:txBody>
      </p:sp>
    </p:spTree>
    <p:extLst>
      <p:ext uri="{BB962C8B-B14F-4D97-AF65-F5344CB8AC3E}">
        <p14:creationId xmlns:p14="http://schemas.microsoft.com/office/powerpoint/2010/main" val="3348838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9AF5B-C54D-3A67-7427-4F9824681187}"/>
              </a:ext>
            </a:extLst>
          </p:cNvPr>
          <p:cNvSpPr>
            <a:spLocks noGrp="1"/>
          </p:cNvSpPr>
          <p:nvPr>
            <p:ph type="title"/>
          </p:nvPr>
        </p:nvSpPr>
        <p:spPr/>
        <p:txBody>
          <a:bodyPr>
            <a:normAutofit fontScale="90000"/>
          </a:bodyPr>
          <a:lstStyle/>
          <a:p>
            <a:r>
              <a:rPr lang="en-US" dirty="0"/>
              <a:t>Schedule III - Supply of goods warehoused in SEZ / FTZWZ before clearance for exports / DTA</a:t>
            </a:r>
          </a:p>
        </p:txBody>
      </p:sp>
      <p:sp>
        <p:nvSpPr>
          <p:cNvPr id="3" name="Content Placeholder 2">
            <a:extLst>
              <a:ext uri="{FF2B5EF4-FFF2-40B4-BE49-F238E27FC236}">
                <a16:creationId xmlns:a16="http://schemas.microsoft.com/office/drawing/2014/main" id="{FF80E924-C89D-CE9C-EA04-884F3CB08EA0}"/>
              </a:ext>
            </a:extLst>
          </p:cNvPr>
          <p:cNvSpPr>
            <a:spLocks noGrp="1"/>
          </p:cNvSpPr>
          <p:nvPr>
            <p:ph idx="1"/>
          </p:nvPr>
        </p:nvSpPr>
        <p:spPr/>
        <p:txBody>
          <a:bodyPr>
            <a:normAutofit fontScale="92500" lnSpcReduction="20000"/>
          </a:bodyPr>
          <a:lstStyle/>
          <a:p>
            <a:pPr algn="just"/>
            <a:r>
              <a:rPr lang="en-GB" sz="2200" b="1" u="sng" dirty="0">
                <a:cs typeface="Calibri" panose="020F0502020204030204" pitchFamily="34" charset="0"/>
              </a:rPr>
              <a:t>Clause 128 – Insertion of clause (aa) in para 8 of </a:t>
            </a:r>
            <a:r>
              <a:rPr lang="en-US" sz="2200" b="1" u="sng" dirty="0">
                <a:cs typeface="Calibri" panose="020F0502020204030204" pitchFamily="34" charset="0"/>
              </a:rPr>
              <a:t>Schedule III of the CGST Act, 2017</a:t>
            </a:r>
          </a:p>
          <a:p>
            <a:pPr algn="just"/>
            <a:r>
              <a:rPr lang="en-US" sz="2200" dirty="0">
                <a:cs typeface="Calibri" panose="020F0502020204030204" pitchFamily="34" charset="0"/>
              </a:rPr>
              <a:t>Para 8 (a) Supply of warehoused goods to any person before clearance for home consumption;</a:t>
            </a:r>
          </a:p>
          <a:p>
            <a:pPr algn="just"/>
            <a:r>
              <a:rPr lang="en-US" sz="2200" b="1" i="1" dirty="0">
                <a:cs typeface="Calibri" panose="020F0502020204030204" pitchFamily="34" charset="0"/>
              </a:rPr>
              <a:t>(aa) supply of goods warehoused in a Special Economic Zone or in a Free Trade Warehousing Zone to  any person before clearance for exports or to the Domestic Tariff Area;</a:t>
            </a:r>
          </a:p>
          <a:p>
            <a:pPr algn="just"/>
            <a:r>
              <a:rPr lang="en-US" sz="2200" dirty="0">
                <a:cs typeface="Calibri" panose="020F0502020204030204" pitchFamily="34" charset="0"/>
              </a:rPr>
              <a:t>(b) Supply of goods by the consignee to any other person, by endorsement of documents of title to the goods, after the goods have been dispatched from the port of origin located outside India but before clearance for home consumption.</a:t>
            </a:r>
          </a:p>
          <a:p>
            <a:pPr algn="just"/>
            <a:r>
              <a:rPr lang="en-US" sz="2200" dirty="0">
                <a:cs typeface="Calibri" panose="020F0502020204030204" pitchFamily="34" charset="0"/>
              </a:rPr>
              <a:t>Explanation 2. — For the purposes of </a:t>
            </a:r>
            <a:r>
              <a:rPr lang="en-US" sz="2200" b="1" i="1" dirty="0">
                <a:cs typeface="Calibri" panose="020F0502020204030204" pitchFamily="34" charset="0"/>
              </a:rPr>
              <a:t>clause (a)</a:t>
            </a:r>
            <a:r>
              <a:rPr lang="en-US" sz="2200" dirty="0">
                <a:cs typeface="Calibri" panose="020F0502020204030204" pitchFamily="34" charset="0"/>
              </a:rPr>
              <a:t> paragraph 8, the expression "warehoused goods" shall have the same meaning as assigned to it in the Customs Act, 1962 (52 of 1962).</a:t>
            </a:r>
          </a:p>
          <a:p>
            <a:pPr algn="just"/>
            <a:r>
              <a:rPr lang="en-US" sz="2200" b="1" i="1" dirty="0">
                <a:cs typeface="Calibri" panose="020F0502020204030204" pitchFamily="34" charset="0"/>
              </a:rPr>
              <a:t>Explanation 3 For the purposes of clause (aa) of paragraph 8, the expressions “Special Economic Zone”, “Free Trade Warehousing Zone” and “Domestic Tariff Area” shall have the same meanings respectively as assigned to them in section 2 of the Special Economic Zones Act, 2005.”</a:t>
            </a:r>
          </a:p>
          <a:p>
            <a:pPr algn="just"/>
            <a:r>
              <a:rPr lang="en-US" sz="2200" dirty="0">
                <a:ea typeface="Calibri" panose="020F0502020204030204" pitchFamily="34" charset="0"/>
                <a:cs typeface="Calibri" panose="020F0502020204030204" pitchFamily="34" charset="0"/>
              </a:rPr>
              <a:t>This amendment shall take effect retrospectively with effect from the 1st day of July 2017.</a:t>
            </a:r>
            <a:endParaRPr lang="en-US" sz="2200" dirty="0">
              <a:cs typeface="Calibri" panose="020F0502020204030204" pitchFamily="34" charset="0"/>
            </a:endParaRPr>
          </a:p>
          <a:p>
            <a:endParaRPr lang="en-US" dirty="0"/>
          </a:p>
        </p:txBody>
      </p:sp>
    </p:spTree>
    <p:extLst>
      <p:ext uri="{BB962C8B-B14F-4D97-AF65-F5344CB8AC3E}">
        <p14:creationId xmlns:p14="http://schemas.microsoft.com/office/powerpoint/2010/main" val="471031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CBEA8-161F-BA5B-D17A-2005BD4ACBF0}"/>
              </a:ext>
            </a:extLst>
          </p:cNvPr>
          <p:cNvSpPr>
            <a:spLocks noGrp="1"/>
          </p:cNvSpPr>
          <p:nvPr>
            <p:ph type="title"/>
          </p:nvPr>
        </p:nvSpPr>
        <p:spPr/>
        <p:txBody>
          <a:bodyPr>
            <a:normAutofit fontScale="90000"/>
          </a:bodyPr>
          <a:lstStyle/>
          <a:p>
            <a:r>
              <a:rPr lang="en-US" dirty="0"/>
              <a:t>Schedule III - Supply of goods warehoused in SEZ / FTZWZ before clearance for exports / DTA</a:t>
            </a:r>
          </a:p>
        </p:txBody>
      </p:sp>
      <p:sp>
        <p:nvSpPr>
          <p:cNvPr id="3" name="Content Placeholder 2">
            <a:extLst>
              <a:ext uri="{FF2B5EF4-FFF2-40B4-BE49-F238E27FC236}">
                <a16:creationId xmlns:a16="http://schemas.microsoft.com/office/drawing/2014/main" id="{D73393C3-40DF-7D06-0C8F-D90BFA40EED2}"/>
              </a:ext>
            </a:extLst>
          </p:cNvPr>
          <p:cNvSpPr>
            <a:spLocks noGrp="1"/>
          </p:cNvSpPr>
          <p:nvPr>
            <p:ph idx="1"/>
          </p:nvPr>
        </p:nvSpPr>
        <p:spPr/>
        <p:txBody>
          <a:bodyPr/>
          <a:lstStyle/>
          <a:p>
            <a:pPr algn="just"/>
            <a:r>
              <a:rPr lang="en-GB" sz="2000" b="1" u="sng" dirty="0">
                <a:cs typeface="Calibri" panose="020F0502020204030204" pitchFamily="34" charset="0"/>
              </a:rPr>
              <a:t>Clause 129 – Clarification for clause (aa) in para 8 of </a:t>
            </a:r>
            <a:r>
              <a:rPr lang="en-US" sz="2000" b="1" u="sng" dirty="0">
                <a:cs typeface="Calibri" panose="020F0502020204030204" pitchFamily="34" charset="0"/>
              </a:rPr>
              <a:t>Schedule III of the CGST Act, 2017</a:t>
            </a:r>
          </a:p>
          <a:p>
            <a:pPr algn="just"/>
            <a:r>
              <a:rPr lang="en-US" sz="2000" dirty="0">
                <a:cs typeface="Calibri" panose="020F0502020204030204" pitchFamily="34" charset="0"/>
              </a:rPr>
              <a:t>It has also been clarified that – </a:t>
            </a:r>
          </a:p>
          <a:p>
            <a:pPr algn="just"/>
            <a:r>
              <a:rPr lang="en-US" sz="2000" i="1" dirty="0">
                <a:cs typeface="Calibri" panose="020F0502020204030204" pitchFamily="34" charset="0"/>
              </a:rPr>
              <a:t>No refund shall be made of all such tax which has been collected, but which would not have been so collected</a:t>
            </a:r>
            <a:r>
              <a:rPr lang="en-US" sz="1800" i="1" dirty="0">
                <a:latin typeface="CIDFont+F3"/>
                <a:cs typeface="Calibri" panose="020F0502020204030204" pitchFamily="34" charset="0"/>
              </a:rPr>
              <a:t>, had section 128 been in force at all material times.</a:t>
            </a:r>
            <a:endParaRPr lang="en-US" sz="2000" i="1" dirty="0">
              <a:cs typeface="Calibri" panose="020F0502020204030204" pitchFamily="34" charset="0"/>
            </a:endParaRPr>
          </a:p>
          <a:p>
            <a:endParaRPr lang="en-US" dirty="0"/>
          </a:p>
        </p:txBody>
      </p:sp>
    </p:spTree>
    <p:extLst>
      <p:ext uri="{BB962C8B-B14F-4D97-AF65-F5344CB8AC3E}">
        <p14:creationId xmlns:p14="http://schemas.microsoft.com/office/powerpoint/2010/main" val="2016002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6D24-80BC-B730-92A9-5A95945AAF3E}"/>
              </a:ext>
            </a:extLst>
          </p:cNvPr>
          <p:cNvSpPr>
            <a:spLocks noGrp="1"/>
          </p:cNvSpPr>
          <p:nvPr>
            <p:ph type="title"/>
          </p:nvPr>
        </p:nvSpPr>
        <p:spPr/>
        <p:txBody>
          <a:bodyPr/>
          <a:lstStyle/>
          <a:p>
            <a:r>
              <a:rPr lang="en-US" dirty="0"/>
              <a:t>Time of Supply in Respect of Transaction in Vouchers</a:t>
            </a:r>
          </a:p>
        </p:txBody>
      </p:sp>
      <p:sp>
        <p:nvSpPr>
          <p:cNvPr id="3" name="Content Placeholder 2">
            <a:extLst>
              <a:ext uri="{FF2B5EF4-FFF2-40B4-BE49-F238E27FC236}">
                <a16:creationId xmlns:a16="http://schemas.microsoft.com/office/drawing/2014/main" id="{AC0A26F7-6145-B80E-3A13-F22752284870}"/>
              </a:ext>
            </a:extLst>
          </p:cNvPr>
          <p:cNvSpPr>
            <a:spLocks noGrp="1"/>
          </p:cNvSpPr>
          <p:nvPr>
            <p:ph idx="1"/>
          </p:nvPr>
        </p:nvSpPr>
        <p:spPr/>
        <p:txBody>
          <a:bodyPr/>
          <a:lstStyle/>
          <a:p>
            <a:pPr algn="just"/>
            <a:r>
              <a:rPr lang="en-GB" sz="2000" b="1" u="sng" dirty="0">
                <a:cs typeface="Calibri" panose="020F0502020204030204" pitchFamily="34" charset="0"/>
              </a:rPr>
              <a:t>Clause 117 &amp; 118 - Omission of </a:t>
            </a:r>
            <a:r>
              <a:rPr lang="en-US" sz="2000" b="1" u="sng" dirty="0">
                <a:cs typeface="Calibri" panose="020F0502020204030204" pitchFamily="34" charset="0"/>
              </a:rPr>
              <a:t>sub-section (4) of Section 12 &amp; sub-section (4) of Section 13 of the CGST Act, 2017</a:t>
            </a:r>
          </a:p>
          <a:p>
            <a:pPr algn="just"/>
            <a:r>
              <a:rPr lang="en-US" sz="2000" dirty="0">
                <a:cs typeface="Calibri" panose="020F0502020204030204" pitchFamily="34" charset="0"/>
              </a:rPr>
              <a:t>Sections 12(4) and 13(4) of the CGST Act, 2017 which deal with the time of supply of vouchers are proposed to be omitted to resolve ambiguities in the treatment of vouchers.</a:t>
            </a:r>
          </a:p>
          <a:p>
            <a:pPr algn="just"/>
            <a:r>
              <a:rPr lang="en-US" sz="2000" dirty="0">
                <a:cs typeface="Calibri" panose="020F0502020204030204" pitchFamily="34" charset="0"/>
              </a:rPr>
              <a:t>The recent Circular No. 243/37/2024-GST dated December 31, 2024, holding non-applicability of tax on vouchers, consequently there being no need for determination of time of supply thereof</a:t>
            </a:r>
          </a:p>
          <a:p>
            <a:endParaRPr lang="en-US" dirty="0"/>
          </a:p>
        </p:txBody>
      </p:sp>
    </p:spTree>
    <p:extLst>
      <p:ext uri="{BB962C8B-B14F-4D97-AF65-F5344CB8AC3E}">
        <p14:creationId xmlns:p14="http://schemas.microsoft.com/office/powerpoint/2010/main" val="1877721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EC9A1-519F-821D-DABB-B158D510B4F8}"/>
              </a:ext>
            </a:extLst>
          </p:cNvPr>
          <p:cNvSpPr>
            <a:spLocks noGrp="1"/>
          </p:cNvSpPr>
          <p:nvPr>
            <p:ph type="title"/>
          </p:nvPr>
        </p:nvSpPr>
        <p:spPr/>
        <p:txBody>
          <a:bodyPr/>
          <a:lstStyle/>
          <a:p>
            <a:r>
              <a:rPr lang="en-IN" sz="4400" dirty="0"/>
              <a:t>Definition of Local Authority</a:t>
            </a:r>
            <a:endParaRPr lang="en-US" dirty="0"/>
          </a:p>
        </p:txBody>
      </p:sp>
      <p:sp>
        <p:nvSpPr>
          <p:cNvPr id="3" name="Content Placeholder 2">
            <a:extLst>
              <a:ext uri="{FF2B5EF4-FFF2-40B4-BE49-F238E27FC236}">
                <a16:creationId xmlns:a16="http://schemas.microsoft.com/office/drawing/2014/main" id="{AE558721-F10A-A331-4440-7045C6D0A0B8}"/>
              </a:ext>
            </a:extLst>
          </p:cNvPr>
          <p:cNvSpPr>
            <a:spLocks noGrp="1"/>
          </p:cNvSpPr>
          <p:nvPr>
            <p:ph idx="1"/>
          </p:nvPr>
        </p:nvSpPr>
        <p:spPr/>
        <p:txBody>
          <a:bodyPr>
            <a:normAutofit/>
          </a:bodyPr>
          <a:lstStyle/>
          <a:p>
            <a:pPr algn="just"/>
            <a:r>
              <a:rPr lang="en-GB" sz="2000" b="1" u="sng" dirty="0">
                <a:cs typeface="Calibri" panose="020F0502020204030204" pitchFamily="34" charset="0"/>
              </a:rPr>
              <a:t>Clause 116 - Amendment of Sub-clause (c) of </a:t>
            </a:r>
            <a:r>
              <a:rPr lang="en-US" sz="2000" b="1" u="sng" dirty="0">
                <a:cs typeface="Calibri" panose="020F0502020204030204" pitchFamily="34" charset="0"/>
              </a:rPr>
              <a:t>Clause (69) of Section 2 of the CGST Act, 2017</a:t>
            </a:r>
          </a:p>
          <a:p>
            <a:pPr algn="just"/>
            <a:r>
              <a:rPr lang="en-GB" sz="2000" b="1" dirty="0">
                <a:cs typeface="Calibri" panose="020F0502020204030204" pitchFamily="34" charset="0"/>
              </a:rPr>
              <a:t>Section 2 (69) </a:t>
            </a:r>
            <a:r>
              <a:rPr lang="en-GB" sz="2000" dirty="0">
                <a:cs typeface="Calibri" panose="020F0502020204030204" pitchFamily="34" charset="0"/>
              </a:rPr>
              <a:t>"local authority" means—</a:t>
            </a:r>
          </a:p>
          <a:p>
            <a:pPr algn="just"/>
            <a:r>
              <a:rPr lang="en-US" sz="2000" dirty="0">
                <a:cs typeface="Calibri" panose="020F0502020204030204" pitchFamily="34" charset="0"/>
              </a:rPr>
              <a:t>(c) a Municipal Committee, a Zilla Parishad, a District Board, and any other authority legally entitled to, or entrusted by the Central Government or any State Government with the control or management of a </a:t>
            </a:r>
            <a:r>
              <a:rPr lang="en-US" sz="2000" strike="sngStrike" dirty="0">
                <a:cs typeface="Calibri" panose="020F0502020204030204" pitchFamily="34" charset="0"/>
              </a:rPr>
              <a:t>municipal or local fund</a:t>
            </a:r>
            <a:r>
              <a:rPr lang="en-US" sz="2000" dirty="0">
                <a:cs typeface="Calibri" panose="020F0502020204030204" pitchFamily="34" charset="0"/>
              </a:rPr>
              <a:t> </a:t>
            </a:r>
            <a:r>
              <a:rPr lang="en-US" sz="2000" b="1" i="1" dirty="0">
                <a:cs typeface="Calibri" panose="020F0502020204030204" pitchFamily="34" charset="0"/>
              </a:rPr>
              <a:t>municipal fund or local fund</a:t>
            </a:r>
            <a:r>
              <a:rPr lang="en-US" sz="2000" dirty="0">
                <a:cs typeface="Calibri" panose="020F0502020204030204" pitchFamily="34" charset="0"/>
              </a:rPr>
              <a:t>;</a:t>
            </a:r>
          </a:p>
          <a:p>
            <a:pPr algn="just"/>
            <a:r>
              <a:rPr lang="en-US" sz="2000" b="1" i="1" dirty="0">
                <a:cs typeface="Calibri" panose="020F0502020204030204" pitchFamily="34" charset="0"/>
              </a:rPr>
              <a:t>After sub-clause (c), the following Explanation shall be inserted, namely:––</a:t>
            </a:r>
          </a:p>
          <a:p>
            <a:pPr algn="just"/>
            <a:r>
              <a:rPr lang="en-US" sz="2000" b="1" i="1" dirty="0">
                <a:cs typeface="Calibri" panose="020F0502020204030204" pitchFamily="34" charset="0"/>
              </a:rPr>
              <a:t>(a) “local fund” means any fund under the control or management of an authority of a local self government established for discharging civic functions in relation to a Panchayat area and vested by law with the powers to levy, collect and appropriate any tax, duty, toll, </a:t>
            </a:r>
            <a:r>
              <a:rPr lang="en-US" sz="2000" b="1" i="1" dirty="0" err="1">
                <a:cs typeface="Calibri" panose="020F0502020204030204" pitchFamily="34" charset="0"/>
              </a:rPr>
              <a:t>cess</a:t>
            </a:r>
            <a:r>
              <a:rPr lang="en-US" sz="2000" b="1" i="1" dirty="0">
                <a:cs typeface="Calibri" panose="020F0502020204030204" pitchFamily="34" charset="0"/>
              </a:rPr>
              <a:t> or fee, by whatever name called</a:t>
            </a:r>
          </a:p>
          <a:p>
            <a:pPr marL="0" indent="0" algn="just">
              <a:buNone/>
            </a:pPr>
            <a:endParaRPr lang="en-GB" sz="2000" b="1" i="1" dirty="0">
              <a:cs typeface="Calibri" panose="020F0502020204030204" pitchFamily="34" charset="0"/>
            </a:endParaRPr>
          </a:p>
          <a:p>
            <a:endParaRPr lang="en-US" dirty="0"/>
          </a:p>
        </p:txBody>
      </p:sp>
    </p:spTree>
    <p:extLst>
      <p:ext uri="{BB962C8B-B14F-4D97-AF65-F5344CB8AC3E}">
        <p14:creationId xmlns:p14="http://schemas.microsoft.com/office/powerpoint/2010/main" val="3389448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BF92F-F0D8-4021-CC6C-40C8D22FAC43}"/>
              </a:ext>
            </a:extLst>
          </p:cNvPr>
          <p:cNvSpPr>
            <a:spLocks noGrp="1"/>
          </p:cNvSpPr>
          <p:nvPr>
            <p:ph type="title"/>
          </p:nvPr>
        </p:nvSpPr>
        <p:spPr/>
        <p:txBody>
          <a:bodyPr/>
          <a:lstStyle/>
          <a:p>
            <a:r>
              <a:rPr lang="en-IN" sz="4400" dirty="0"/>
              <a:t>Definition of Local Authority</a:t>
            </a:r>
            <a:endParaRPr lang="en-US" dirty="0"/>
          </a:p>
        </p:txBody>
      </p:sp>
      <p:sp>
        <p:nvSpPr>
          <p:cNvPr id="3" name="Content Placeholder 2">
            <a:extLst>
              <a:ext uri="{FF2B5EF4-FFF2-40B4-BE49-F238E27FC236}">
                <a16:creationId xmlns:a16="http://schemas.microsoft.com/office/drawing/2014/main" id="{1218BC1C-2619-2935-10B5-7FCA0627DEEE}"/>
              </a:ext>
            </a:extLst>
          </p:cNvPr>
          <p:cNvSpPr>
            <a:spLocks noGrp="1"/>
          </p:cNvSpPr>
          <p:nvPr>
            <p:ph idx="1"/>
          </p:nvPr>
        </p:nvSpPr>
        <p:spPr/>
        <p:txBody>
          <a:bodyPr>
            <a:normAutofit/>
          </a:bodyPr>
          <a:lstStyle/>
          <a:p>
            <a:pPr algn="just"/>
            <a:r>
              <a:rPr lang="en-US" sz="2000" b="1" i="1" u="none" strike="noStrike" baseline="0" dirty="0">
                <a:latin typeface="CIDFont+F3"/>
              </a:rPr>
              <a:t>(</a:t>
            </a:r>
            <a:r>
              <a:rPr lang="en-US" sz="2000" b="1" i="1" u="none" strike="noStrike" baseline="0" dirty="0">
                <a:latin typeface="CIDFont+F5"/>
              </a:rPr>
              <a:t>b</a:t>
            </a:r>
            <a:r>
              <a:rPr lang="en-US" sz="2000" b="1" i="1" u="none" strike="noStrike" baseline="0" dirty="0">
                <a:latin typeface="CIDFont+F3"/>
              </a:rPr>
              <a:t>) “municipal fund” means any fund under the control or management of an authority of a local self government established for discharging civic functions in relation to a Metropolitan area or Municipal area and vested by law with the powers to levy, collect and appropriate any tax, duty, toll, </a:t>
            </a:r>
            <a:r>
              <a:rPr lang="en-US" sz="2000" b="1" i="1" u="none" strike="noStrike" baseline="0" dirty="0" err="1">
                <a:latin typeface="CIDFont+F3"/>
              </a:rPr>
              <a:t>cess</a:t>
            </a:r>
            <a:r>
              <a:rPr lang="en-US" sz="2000" b="1" i="1" u="none" strike="noStrike" baseline="0" dirty="0">
                <a:latin typeface="CIDFont+F3"/>
              </a:rPr>
              <a:t> or fee, by whatever name called.’;</a:t>
            </a:r>
          </a:p>
        </p:txBody>
      </p:sp>
    </p:spTree>
    <p:extLst>
      <p:ext uri="{BB962C8B-B14F-4D97-AF65-F5344CB8AC3E}">
        <p14:creationId xmlns:p14="http://schemas.microsoft.com/office/powerpoint/2010/main" val="37946015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9F534-68F5-8722-096A-656FDCA42FE6}"/>
              </a:ext>
            </a:extLst>
          </p:cNvPr>
          <p:cNvSpPr>
            <a:spLocks noGrp="1"/>
          </p:cNvSpPr>
          <p:nvPr>
            <p:ph type="title"/>
          </p:nvPr>
        </p:nvSpPr>
        <p:spPr/>
        <p:txBody>
          <a:bodyPr/>
          <a:lstStyle/>
          <a:p>
            <a:r>
              <a:rPr lang="en-US" dirty="0"/>
              <a:t>Recent changes (GST)</a:t>
            </a:r>
          </a:p>
        </p:txBody>
      </p:sp>
    </p:spTree>
    <p:extLst>
      <p:ext uri="{BB962C8B-B14F-4D97-AF65-F5344CB8AC3E}">
        <p14:creationId xmlns:p14="http://schemas.microsoft.com/office/powerpoint/2010/main" val="37654729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3826-581D-D1C8-988B-26E03EBEF853}"/>
              </a:ext>
            </a:extLst>
          </p:cNvPr>
          <p:cNvSpPr>
            <a:spLocks noGrp="1"/>
          </p:cNvSpPr>
          <p:nvPr>
            <p:ph type="title"/>
          </p:nvPr>
        </p:nvSpPr>
        <p:spPr/>
        <p:txBody>
          <a:bodyPr>
            <a:normAutofit/>
          </a:bodyPr>
          <a:lstStyle/>
          <a:p>
            <a:r>
              <a:rPr lang="en-US" sz="4000" dirty="0"/>
              <a:t>Sale of old and used vehicles</a:t>
            </a:r>
          </a:p>
        </p:txBody>
      </p:sp>
      <p:sp>
        <p:nvSpPr>
          <p:cNvPr id="3" name="Content Placeholder 2">
            <a:extLst>
              <a:ext uri="{FF2B5EF4-FFF2-40B4-BE49-F238E27FC236}">
                <a16:creationId xmlns:a16="http://schemas.microsoft.com/office/drawing/2014/main" id="{2735CCA5-5442-38B2-4B26-D96B4567B8F0}"/>
              </a:ext>
            </a:extLst>
          </p:cNvPr>
          <p:cNvSpPr>
            <a:spLocks noGrp="1"/>
          </p:cNvSpPr>
          <p:nvPr>
            <p:ph idx="1"/>
          </p:nvPr>
        </p:nvSpPr>
        <p:spPr>
          <a:xfrm>
            <a:off x="950741" y="1690688"/>
            <a:ext cx="10515600" cy="4653182"/>
          </a:xfrm>
        </p:spPr>
        <p:txBody>
          <a:bodyPr>
            <a:normAutofit/>
          </a:bodyPr>
          <a:lstStyle/>
          <a:p>
            <a:pPr algn="just"/>
            <a:r>
              <a:rPr lang="en-US" sz="2000" dirty="0"/>
              <a:t>Sr. No. 4 of Notification No. 8/2018-Central Tax (Rate), dated 25.01.2018 has been amended vide Notification No. 04/2025-Central Tax (Rate) GST to increase the present GST rate of 12% to 18% on the sale of old and used vehicles covered under chapter 87 subject to other conditions provided in the Notification no. 8/2018-Central Tax (Rate), dated 25.01.2018.</a:t>
            </a:r>
          </a:p>
          <a:p>
            <a:pPr algn="just"/>
            <a:r>
              <a:rPr lang="en-US" sz="2000" dirty="0"/>
              <a:t>The increased rate shall be applicable from 16.01.2025</a:t>
            </a:r>
          </a:p>
        </p:txBody>
      </p:sp>
      <p:graphicFrame>
        <p:nvGraphicFramePr>
          <p:cNvPr id="6" name="Table 5">
            <a:extLst>
              <a:ext uri="{FF2B5EF4-FFF2-40B4-BE49-F238E27FC236}">
                <a16:creationId xmlns:a16="http://schemas.microsoft.com/office/drawing/2014/main" id="{D0C7E27A-266E-4041-8ACA-22EA151DAD38}"/>
              </a:ext>
            </a:extLst>
          </p:cNvPr>
          <p:cNvGraphicFramePr>
            <a:graphicFrameLocks noGrp="1"/>
          </p:cNvGraphicFramePr>
          <p:nvPr>
            <p:extLst>
              <p:ext uri="{D42A27DB-BD31-4B8C-83A1-F6EECF244321}">
                <p14:modId xmlns:p14="http://schemas.microsoft.com/office/powerpoint/2010/main" val="1818344698"/>
              </p:ext>
            </p:extLst>
          </p:nvPr>
        </p:nvGraphicFramePr>
        <p:xfrm>
          <a:off x="1217720" y="3566851"/>
          <a:ext cx="9756560" cy="2308194"/>
        </p:xfrm>
        <a:graphic>
          <a:graphicData uri="http://schemas.openxmlformats.org/drawingml/2006/table">
            <a:tbl>
              <a:tblPr firstRow="1" bandRow="1">
                <a:tableStyleId>{073A0DAA-6AF3-43AB-8588-CEC1D06C72B9}</a:tableStyleId>
              </a:tblPr>
              <a:tblGrid>
                <a:gridCol w="843379">
                  <a:extLst>
                    <a:ext uri="{9D8B030D-6E8A-4147-A177-3AD203B41FA5}">
                      <a16:colId xmlns:a16="http://schemas.microsoft.com/office/drawing/2014/main" val="196233549"/>
                    </a:ext>
                  </a:extLst>
                </a:gridCol>
                <a:gridCol w="1624210">
                  <a:extLst>
                    <a:ext uri="{9D8B030D-6E8A-4147-A177-3AD203B41FA5}">
                      <a16:colId xmlns:a16="http://schemas.microsoft.com/office/drawing/2014/main" val="3083384639"/>
                    </a:ext>
                  </a:extLst>
                </a:gridCol>
                <a:gridCol w="5895177">
                  <a:extLst>
                    <a:ext uri="{9D8B030D-6E8A-4147-A177-3AD203B41FA5}">
                      <a16:colId xmlns:a16="http://schemas.microsoft.com/office/drawing/2014/main" val="1808570716"/>
                    </a:ext>
                  </a:extLst>
                </a:gridCol>
                <a:gridCol w="1393794">
                  <a:extLst>
                    <a:ext uri="{9D8B030D-6E8A-4147-A177-3AD203B41FA5}">
                      <a16:colId xmlns:a16="http://schemas.microsoft.com/office/drawing/2014/main" val="1609186932"/>
                    </a:ext>
                  </a:extLst>
                </a:gridCol>
              </a:tblGrid>
              <a:tr h="372862">
                <a:tc>
                  <a:txBody>
                    <a:bodyPr/>
                    <a:lstStyle/>
                    <a:p>
                      <a:r>
                        <a:rPr lang="en-US" dirty="0"/>
                        <a:t>Sr. No.</a:t>
                      </a:r>
                      <a:endParaRPr lang="en-IN" dirty="0"/>
                    </a:p>
                  </a:txBody>
                  <a:tcPr/>
                </a:tc>
                <a:tc>
                  <a:txBody>
                    <a:bodyPr/>
                    <a:lstStyle/>
                    <a:p>
                      <a:r>
                        <a:rPr lang="en-GB" sz="1800" kern="1200" dirty="0">
                          <a:effectLst/>
                        </a:rPr>
                        <a:t>Chapter, Heading, Sub-heading or Tariff item</a:t>
                      </a:r>
                      <a:endParaRPr lang="en-IN" dirty="0"/>
                    </a:p>
                  </a:txBody>
                  <a:tcPr/>
                </a:tc>
                <a:tc>
                  <a:txBody>
                    <a:bodyPr/>
                    <a:lstStyle/>
                    <a:p>
                      <a:r>
                        <a:rPr lang="en-GB" sz="1800" kern="1200" dirty="0">
                          <a:effectLst/>
                        </a:rPr>
                        <a:t>Description of Goods</a:t>
                      </a:r>
                      <a:endParaRPr lang="en-IN" dirty="0"/>
                    </a:p>
                  </a:txBody>
                  <a:tcPr/>
                </a:tc>
                <a:tc>
                  <a:txBody>
                    <a:bodyPr/>
                    <a:lstStyle/>
                    <a:p>
                      <a:r>
                        <a:rPr lang="en-GB" sz="1800" kern="1200" dirty="0">
                          <a:effectLst/>
                        </a:rPr>
                        <a:t>Rate</a:t>
                      </a:r>
                      <a:endParaRPr lang="en-IN" dirty="0"/>
                    </a:p>
                  </a:txBody>
                  <a:tcPr/>
                </a:tc>
                <a:extLst>
                  <a:ext uri="{0D108BD9-81ED-4DB2-BD59-A6C34878D82A}">
                    <a16:rowId xmlns:a16="http://schemas.microsoft.com/office/drawing/2014/main" val="3756148163"/>
                  </a:ext>
                </a:extLst>
              </a:tr>
              <a:tr h="1119474">
                <a:tc>
                  <a:txBody>
                    <a:bodyPr/>
                    <a:lstStyle/>
                    <a:p>
                      <a:r>
                        <a:rPr lang="en-US" dirty="0"/>
                        <a:t>4.</a:t>
                      </a:r>
                      <a:endParaRPr lang="en-IN" dirty="0"/>
                    </a:p>
                  </a:txBody>
                  <a:tcPr/>
                </a:tc>
                <a:tc>
                  <a:txBody>
                    <a:bodyPr/>
                    <a:lstStyle/>
                    <a:p>
                      <a:r>
                        <a:rPr lang="en-US" dirty="0"/>
                        <a:t>87</a:t>
                      </a:r>
                      <a:endParaRPr lang="en-IN" dirty="0"/>
                    </a:p>
                  </a:txBody>
                  <a:tcPr/>
                </a:tc>
                <a:tc>
                  <a:txBody>
                    <a:bodyPr/>
                    <a:lstStyle/>
                    <a:p>
                      <a:r>
                        <a:rPr lang="en-US" sz="1800" kern="1200" dirty="0">
                          <a:effectLst/>
                        </a:rPr>
                        <a:t>All Old and used Vehicles other than those mentioned from S. No. 1 to S.No.3</a:t>
                      </a:r>
                      <a:endParaRPr lang="en-IN" dirty="0"/>
                    </a:p>
                  </a:txBody>
                  <a:tcPr/>
                </a:tc>
                <a:tc>
                  <a:txBody>
                    <a:bodyPr/>
                    <a:lstStyle/>
                    <a:p>
                      <a:r>
                        <a:rPr lang="en-US" sz="2000" b="1" strike="sngStrike" dirty="0"/>
                        <a:t>6% </a:t>
                      </a:r>
                      <a:r>
                        <a:rPr lang="en-US" sz="2000" b="1" strike="noStrike" dirty="0"/>
                        <a:t>   9%</a:t>
                      </a:r>
                      <a:endParaRPr lang="en-IN" sz="2000" b="1" strike="noStrike" dirty="0"/>
                    </a:p>
                  </a:txBody>
                  <a:tcPr/>
                </a:tc>
                <a:extLst>
                  <a:ext uri="{0D108BD9-81ED-4DB2-BD59-A6C34878D82A}">
                    <a16:rowId xmlns:a16="http://schemas.microsoft.com/office/drawing/2014/main" val="3017572870"/>
                  </a:ext>
                </a:extLst>
              </a:tr>
            </a:tbl>
          </a:graphicData>
        </a:graphic>
      </p:graphicFrame>
    </p:spTree>
    <p:extLst>
      <p:ext uri="{BB962C8B-B14F-4D97-AF65-F5344CB8AC3E}">
        <p14:creationId xmlns:p14="http://schemas.microsoft.com/office/powerpoint/2010/main" val="27491812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3826-581D-D1C8-988B-26E03EBEF853}"/>
              </a:ext>
            </a:extLst>
          </p:cNvPr>
          <p:cNvSpPr>
            <a:spLocks noGrp="1"/>
          </p:cNvSpPr>
          <p:nvPr>
            <p:ph type="title"/>
          </p:nvPr>
        </p:nvSpPr>
        <p:spPr/>
        <p:txBody>
          <a:bodyPr>
            <a:normAutofit/>
          </a:bodyPr>
          <a:lstStyle/>
          <a:p>
            <a:r>
              <a:rPr lang="en-US" sz="4000" dirty="0"/>
              <a:t>Restaurants &amp; catering </a:t>
            </a:r>
          </a:p>
        </p:txBody>
      </p:sp>
      <p:sp>
        <p:nvSpPr>
          <p:cNvPr id="3" name="Content Placeholder 2">
            <a:extLst>
              <a:ext uri="{FF2B5EF4-FFF2-40B4-BE49-F238E27FC236}">
                <a16:creationId xmlns:a16="http://schemas.microsoft.com/office/drawing/2014/main" id="{2735CCA5-5442-38B2-4B26-D96B4567B8F0}"/>
              </a:ext>
            </a:extLst>
          </p:cNvPr>
          <p:cNvSpPr>
            <a:spLocks noGrp="1"/>
          </p:cNvSpPr>
          <p:nvPr>
            <p:ph idx="1"/>
          </p:nvPr>
        </p:nvSpPr>
        <p:spPr>
          <a:xfrm>
            <a:off x="838200" y="1690688"/>
            <a:ext cx="10515600" cy="4555367"/>
          </a:xfrm>
        </p:spPr>
        <p:txBody>
          <a:bodyPr>
            <a:normAutofit fontScale="85000" lnSpcReduction="20000"/>
          </a:bodyPr>
          <a:lstStyle/>
          <a:p>
            <a:pPr algn="just"/>
            <a:r>
              <a:rPr lang="en-US" sz="2400" dirty="0"/>
              <a:t>Notification No. 05/2025-Central Tax (Rate) dated 16.01.2025 makes the following amendments in the notification no. 11/2017-Central Tax (Rate), dated the 28.06.2017.</a:t>
            </a:r>
            <a:r>
              <a:rPr lang="en-IN" sz="2400" dirty="0"/>
              <a:t> In the said notification, </a:t>
            </a:r>
          </a:p>
          <a:p>
            <a:pPr algn="just"/>
            <a:r>
              <a:rPr lang="en-US" sz="2400" dirty="0"/>
              <a:t>In paragraph 4 relating to Explanation, with effect from the 1st day of April, 2025,-</a:t>
            </a:r>
          </a:p>
          <a:p>
            <a:pPr algn="just"/>
            <a:r>
              <a:rPr lang="en-US" sz="2400" dirty="0"/>
              <a:t>The definition of ‘declared tariff’ omitted w.e.f. 01.04.2025.</a:t>
            </a:r>
          </a:p>
          <a:p>
            <a:pPr algn="just"/>
            <a:r>
              <a:rPr lang="en-US" sz="2400" dirty="0"/>
              <a:t>The meaning of the word “Specified premises” has been substituted Clause (xxxvi).</a:t>
            </a:r>
          </a:p>
          <a:p>
            <a:pPr algn="just"/>
            <a:r>
              <a:rPr lang="en-US" sz="2400" dirty="0"/>
              <a:t> </a:t>
            </a:r>
            <a:r>
              <a:rPr lang="en-US" sz="2400" strike="sngStrike" dirty="0"/>
              <a:t>(xxxvi) "Specified premises" means premises providing "hotel accommodation" services having declared tariff of any unit of accommodation above seven thousand five hundred rupees per unit per day or equivalent.</a:t>
            </a:r>
          </a:p>
          <a:p>
            <a:pPr algn="just"/>
            <a:r>
              <a:rPr lang="en-US" sz="2400" dirty="0"/>
              <a:t>(xxxvi) “Specified premises”, for a financial year, means,-</a:t>
            </a:r>
          </a:p>
          <a:p>
            <a:pPr marL="457200" lvl="1" indent="0" algn="just">
              <a:buNone/>
            </a:pPr>
            <a:r>
              <a:rPr lang="en-US" dirty="0"/>
              <a:t>(a) a premises from where the supplier has provided in the preceding financial year, ‘hotel accommodation’ service having the value of supply of any unit of accommodation above seven thousand five hundred rupees per unit per day or equivalent; or </a:t>
            </a:r>
          </a:p>
          <a:p>
            <a:pPr marL="457200" lvl="1" indent="0" algn="just">
              <a:buNone/>
            </a:pPr>
            <a:r>
              <a:rPr lang="en-US" dirty="0"/>
              <a:t>(b) a premises for which a registered person supplying ‘hotel accommodation’ service has filed a declaration, on or after the 1</a:t>
            </a:r>
            <a:r>
              <a:rPr lang="en-US" baseline="30000" dirty="0"/>
              <a:t>st</a:t>
            </a:r>
            <a:r>
              <a:rPr lang="en-US" dirty="0"/>
              <a:t> of January and not later than 31</a:t>
            </a:r>
            <a:r>
              <a:rPr lang="en-US" baseline="30000" dirty="0"/>
              <a:t>st</a:t>
            </a:r>
            <a:r>
              <a:rPr lang="en-US" dirty="0"/>
              <a:t> of March of the preceding financial year, declaring the said premises to be a specified premises; or</a:t>
            </a:r>
          </a:p>
          <a:p>
            <a:pPr lvl="2"/>
            <a:endParaRPr lang="en-US" sz="1900" dirty="0"/>
          </a:p>
          <a:p>
            <a:endParaRPr lang="en-US" dirty="0"/>
          </a:p>
        </p:txBody>
      </p:sp>
    </p:spTree>
    <p:extLst>
      <p:ext uri="{BB962C8B-B14F-4D97-AF65-F5344CB8AC3E}">
        <p14:creationId xmlns:p14="http://schemas.microsoft.com/office/powerpoint/2010/main" val="3603322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49D35-F9C1-07B9-2892-15B9C38ED0D0}"/>
              </a:ext>
            </a:extLst>
          </p:cNvPr>
          <p:cNvSpPr>
            <a:spLocks noGrp="1"/>
          </p:cNvSpPr>
          <p:nvPr>
            <p:ph type="title"/>
          </p:nvPr>
        </p:nvSpPr>
        <p:spPr/>
        <p:txBody>
          <a:bodyPr/>
          <a:lstStyle/>
          <a:p>
            <a:r>
              <a:rPr lang="en-US" dirty="0"/>
              <a:t>Proposals of Finance Bill, 2025</a:t>
            </a:r>
          </a:p>
        </p:txBody>
      </p:sp>
      <p:sp>
        <p:nvSpPr>
          <p:cNvPr id="6" name="Text Placeholder 5">
            <a:extLst>
              <a:ext uri="{FF2B5EF4-FFF2-40B4-BE49-F238E27FC236}">
                <a16:creationId xmlns:a16="http://schemas.microsoft.com/office/drawing/2014/main" id="{B773DECC-7F86-905F-C990-73F0BBE45D33}"/>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204828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3826-581D-D1C8-988B-26E03EBEF853}"/>
              </a:ext>
            </a:extLst>
          </p:cNvPr>
          <p:cNvSpPr>
            <a:spLocks noGrp="1"/>
          </p:cNvSpPr>
          <p:nvPr>
            <p:ph type="title"/>
          </p:nvPr>
        </p:nvSpPr>
        <p:spPr/>
        <p:txBody>
          <a:bodyPr>
            <a:normAutofit/>
          </a:bodyPr>
          <a:lstStyle/>
          <a:p>
            <a:r>
              <a:rPr lang="en-US" sz="4000" dirty="0"/>
              <a:t>Restaurants &amp; catering </a:t>
            </a:r>
          </a:p>
        </p:txBody>
      </p:sp>
      <p:sp>
        <p:nvSpPr>
          <p:cNvPr id="3" name="Content Placeholder 2">
            <a:extLst>
              <a:ext uri="{FF2B5EF4-FFF2-40B4-BE49-F238E27FC236}">
                <a16:creationId xmlns:a16="http://schemas.microsoft.com/office/drawing/2014/main" id="{2735CCA5-5442-38B2-4B26-D96B4567B8F0}"/>
              </a:ext>
            </a:extLst>
          </p:cNvPr>
          <p:cNvSpPr>
            <a:spLocks noGrp="1"/>
          </p:cNvSpPr>
          <p:nvPr>
            <p:ph idx="1"/>
          </p:nvPr>
        </p:nvSpPr>
        <p:spPr>
          <a:xfrm>
            <a:off x="950741" y="1690688"/>
            <a:ext cx="10515600" cy="4653182"/>
          </a:xfrm>
        </p:spPr>
        <p:txBody>
          <a:bodyPr>
            <a:normAutofit/>
          </a:bodyPr>
          <a:lstStyle/>
          <a:p>
            <a:pPr marL="457200" lvl="1" indent="0" algn="just">
              <a:buNone/>
            </a:pPr>
            <a:r>
              <a:rPr lang="en-US" sz="2000" dirty="0"/>
              <a:t>(c) a premises for which a person applying for registration has filed a declaration, within fifteen days of obtaining acknowledgement for the registration application, declaring the said premises to be a specified premises.</a:t>
            </a:r>
          </a:p>
          <a:p>
            <a:pPr algn="just"/>
            <a:r>
              <a:rPr lang="en-US" sz="2000" dirty="0"/>
              <a:t>Further, the following annexures have been inserted for the purpose of declaration</a:t>
            </a:r>
          </a:p>
          <a:p>
            <a:pPr marL="914400" lvl="1" indent="-457200" algn="just">
              <a:buFont typeface="+mj-lt"/>
              <a:buAutoNum type="alphaLcPeriod"/>
            </a:pPr>
            <a:r>
              <a:rPr lang="en-US" sz="2000" dirty="0"/>
              <a:t>Annexure-VII dealing with opt-in declaration for registered person.</a:t>
            </a:r>
          </a:p>
          <a:p>
            <a:pPr marL="914400" lvl="1" indent="-457200" algn="just">
              <a:buFont typeface="+mj-lt"/>
              <a:buAutoNum type="alphaLcPeriod"/>
            </a:pPr>
            <a:r>
              <a:rPr lang="en-US" sz="2000" dirty="0"/>
              <a:t>Annexure-VIII deals with opt-in declaration for a person applying for registration.</a:t>
            </a:r>
          </a:p>
          <a:p>
            <a:pPr marL="914400" lvl="1" indent="-457200" algn="just">
              <a:buFont typeface="+mj-lt"/>
              <a:buAutoNum type="alphaLcPeriod"/>
            </a:pPr>
            <a:r>
              <a:rPr lang="en-US" sz="2000" dirty="0"/>
              <a:t>Annexure-IX deals with opt-out declaration where a hotel accommodation supplier declared that the premises is not a specified premises. This declaration should be filed on or after 1</a:t>
            </a:r>
            <a:r>
              <a:rPr lang="en-US" sz="2000" baseline="30000" dirty="0"/>
              <a:t>st</a:t>
            </a:r>
            <a:r>
              <a:rPr lang="en-US" sz="2000" dirty="0"/>
              <a:t> January and not later than 31st March of the preceding financial year.</a:t>
            </a:r>
          </a:p>
          <a:p>
            <a:pPr algn="just"/>
            <a:r>
              <a:rPr lang="en-US" sz="2000" dirty="0"/>
              <a:t>All declarations would apply to the entire financial year and will continue to apply to the subsequent financial year unless a different declaration is given.</a:t>
            </a:r>
          </a:p>
        </p:txBody>
      </p:sp>
    </p:spTree>
    <p:extLst>
      <p:ext uri="{BB962C8B-B14F-4D97-AF65-F5344CB8AC3E}">
        <p14:creationId xmlns:p14="http://schemas.microsoft.com/office/powerpoint/2010/main" val="16597972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3826-581D-D1C8-988B-26E03EBEF853}"/>
              </a:ext>
            </a:extLst>
          </p:cNvPr>
          <p:cNvSpPr>
            <a:spLocks noGrp="1"/>
          </p:cNvSpPr>
          <p:nvPr>
            <p:ph type="title"/>
          </p:nvPr>
        </p:nvSpPr>
        <p:spPr/>
        <p:txBody>
          <a:bodyPr>
            <a:normAutofit/>
          </a:bodyPr>
          <a:lstStyle/>
          <a:p>
            <a:pPr algn="just"/>
            <a:r>
              <a:rPr lang="en-US" sz="4000" dirty="0"/>
              <a:t>Notification No. 13/2017- Central Tax (Rate)</a:t>
            </a:r>
          </a:p>
        </p:txBody>
      </p:sp>
      <p:sp>
        <p:nvSpPr>
          <p:cNvPr id="3" name="Content Placeholder 2">
            <a:extLst>
              <a:ext uri="{FF2B5EF4-FFF2-40B4-BE49-F238E27FC236}">
                <a16:creationId xmlns:a16="http://schemas.microsoft.com/office/drawing/2014/main" id="{2735CCA5-5442-38B2-4B26-D96B4567B8F0}"/>
              </a:ext>
            </a:extLst>
          </p:cNvPr>
          <p:cNvSpPr>
            <a:spLocks noGrp="1"/>
          </p:cNvSpPr>
          <p:nvPr>
            <p:ph idx="1"/>
          </p:nvPr>
        </p:nvSpPr>
        <p:spPr>
          <a:xfrm>
            <a:off x="950741" y="1690688"/>
            <a:ext cx="10515600" cy="4653182"/>
          </a:xfrm>
        </p:spPr>
        <p:txBody>
          <a:bodyPr>
            <a:noAutofit/>
          </a:bodyPr>
          <a:lstStyle/>
          <a:p>
            <a:pPr algn="just"/>
            <a:r>
              <a:rPr lang="en-US" sz="2000" dirty="0"/>
              <a:t>Notification No. 13/2017 – CTR provides for GST under RCM on services provided by way of sponsorship to any body corporate or partnership firm by any person.</a:t>
            </a:r>
          </a:p>
          <a:p>
            <a:pPr algn="just"/>
            <a:r>
              <a:rPr lang="en-US" sz="2000" dirty="0"/>
              <a:t>Notification No.7/2025 amends Notification No.13/2017. The effective date is 16.01.2025.</a:t>
            </a:r>
          </a:p>
          <a:p>
            <a:pPr algn="just"/>
            <a:r>
              <a:rPr lang="en-US" sz="2000" dirty="0"/>
              <a:t>Against serial number 4, in column (3)(supplier of service), after the words “Any person”, the words “other than a body corporate” shall be inserted.</a:t>
            </a:r>
          </a:p>
          <a:p>
            <a:pPr algn="just"/>
            <a:r>
              <a:rPr lang="en-US" sz="2000" b="1" u="sng" dirty="0"/>
              <a:t>Post amendment</a:t>
            </a:r>
          </a:p>
          <a:p>
            <a:pPr lvl="1" algn="just"/>
            <a:r>
              <a:rPr lang="en-US" sz="2000" dirty="0"/>
              <a:t>Where sponsorship services are provided by any person other than body corporates to any body corporate or partnership firm located in the taxable territory RCM continues to apply.</a:t>
            </a:r>
          </a:p>
          <a:p>
            <a:pPr lvl="1" algn="just"/>
            <a:r>
              <a:rPr lang="en-US" sz="2000" dirty="0"/>
              <a:t>Where sponsorship services are provided by a body corporate to any person forward charge mechanism would apply.</a:t>
            </a:r>
          </a:p>
        </p:txBody>
      </p:sp>
    </p:spTree>
    <p:extLst>
      <p:ext uri="{BB962C8B-B14F-4D97-AF65-F5344CB8AC3E}">
        <p14:creationId xmlns:p14="http://schemas.microsoft.com/office/powerpoint/2010/main" val="34198672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3826-581D-D1C8-988B-26E03EBEF853}"/>
              </a:ext>
            </a:extLst>
          </p:cNvPr>
          <p:cNvSpPr>
            <a:spLocks noGrp="1"/>
          </p:cNvSpPr>
          <p:nvPr>
            <p:ph type="title"/>
          </p:nvPr>
        </p:nvSpPr>
        <p:spPr/>
        <p:txBody>
          <a:bodyPr>
            <a:normAutofit/>
          </a:bodyPr>
          <a:lstStyle/>
          <a:p>
            <a:pPr algn="just"/>
            <a:r>
              <a:rPr lang="en-US" sz="4000" dirty="0"/>
              <a:t>Notification No. 13/2017- Central Tax (Rate)</a:t>
            </a:r>
          </a:p>
        </p:txBody>
      </p:sp>
      <p:sp>
        <p:nvSpPr>
          <p:cNvPr id="3" name="Content Placeholder 2">
            <a:extLst>
              <a:ext uri="{FF2B5EF4-FFF2-40B4-BE49-F238E27FC236}">
                <a16:creationId xmlns:a16="http://schemas.microsoft.com/office/drawing/2014/main" id="{2735CCA5-5442-38B2-4B26-D96B4567B8F0}"/>
              </a:ext>
            </a:extLst>
          </p:cNvPr>
          <p:cNvSpPr>
            <a:spLocks noGrp="1"/>
          </p:cNvSpPr>
          <p:nvPr>
            <p:ph idx="1"/>
          </p:nvPr>
        </p:nvSpPr>
        <p:spPr>
          <a:xfrm>
            <a:off x="950741" y="1690688"/>
            <a:ext cx="10515600" cy="4653182"/>
          </a:xfrm>
        </p:spPr>
        <p:txBody>
          <a:bodyPr>
            <a:noAutofit/>
          </a:bodyPr>
          <a:lstStyle/>
          <a:p>
            <a:pPr algn="just"/>
            <a:r>
              <a:rPr lang="en-US" sz="2000" dirty="0"/>
              <a:t>Entry 5AB was inserted to Notification No.13/2017-CTR to provide for RCM in respect of services by way of renting of any immovable property other than residential dwelling provided by any unregistered person to any registered person.</a:t>
            </a:r>
          </a:p>
          <a:p>
            <a:pPr algn="just"/>
            <a:r>
              <a:rPr lang="en-US" sz="2000" dirty="0"/>
              <a:t>Amendment through Notification No.7/2025-CTR w.e.f. 16.01.2025 to exclude persons who have opted to pay tax under composition levy from the scope of registered person.</a:t>
            </a:r>
          </a:p>
          <a:p>
            <a:pPr algn="just"/>
            <a:r>
              <a:rPr lang="en-US" sz="2000" dirty="0"/>
              <a:t>Supply of Service by way of renting of any immovable property other than residential dwelling by an unregistered person to a registered person who has opted to pay tax under composition levy is not covered under RCM.</a:t>
            </a:r>
          </a:p>
          <a:p>
            <a:pPr marL="0" indent="0" algn="just">
              <a:buNone/>
            </a:pPr>
            <a:endParaRPr lang="en-US" sz="2000" dirty="0"/>
          </a:p>
          <a:p>
            <a:pPr marL="457200" lvl="1" indent="0" algn="just">
              <a:buNone/>
            </a:pPr>
            <a:endParaRPr lang="en-US" sz="1800" i="1" dirty="0"/>
          </a:p>
        </p:txBody>
      </p:sp>
    </p:spTree>
    <p:extLst>
      <p:ext uri="{BB962C8B-B14F-4D97-AF65-F5344CB8AC3E}">
        <p14:creationId xmlns:p14="http://schemas.microsoft.com/office/powerpoint/2010/main" val="4925438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8F8A7-D11D-1C3E-0390-077B31B2E8F1}"/>
              </a:ext>
            </a:extLst>
          </p:cNvPr>
          <p:cNvSpPr>
            <a:spLocks noGrp="1"/>
          </p:cNvSpPr>
          <p:nvPr>
            <p:ph type="title"/>
          </p:nvPr>
        </p:nvSpPr>
        <p:spPr/>
        <p:txBody>
          <a:bodyPr>
            <a:normAutofit fontScale="90000"/>
          </a:bodyPr>
          <a:lstStyle/>
          <a:p>
            <a:pPr algn="just"/>
            <a:r>
              <a:rPr lang="en-US" dirty="0"/>
              <a:t>RCM on renting of commercial property - Circular No. 245/02/2025-GST dated 28.01.2025</a:t>
            </a:r>
            <a:endParaRPr lang="en-IN" dirty="0"/>
          </a:p>
        </p:txBody>
      </p:sp>
      <p:sp>
        <p:nvSpPr>
          <p:cNvPr id="3" name="Content Placeholder 2">
            <a:extLst>
              <a:ext uri="{FF2B5EF4-FFF2-40B4-BE49-F238E27FC236}">
                <a16:creationId xmlns:a16="http://schemas.microsoft.com/office/drawing/2014/main" id="{4F88DC42-D63F-17A4-9813-62C5CCFDB518}"/>
              </a:ext>
            </a:extLst>
          </p:cNvPr>
          <p:cNvSpPr>
            <a:spLocks noGrp="1"/>
          </p:cNvSpPr>
          <p:nvPr>
            <p:ph idx="1"/>
          </p:nvPr>
        </p:nvSpPr>
        <p:spPr/>
        <p:txBody>
          <a:bodyPr>
            <a:normAutofit/>
          </a:bodyPr>
          <a:lstStyle/>
          <a:p>
            <a:pPr algn="just"/>
            <a:r>
              <a:rPr lang="en-US" sz="2000" i="0" dirty="0">
                <a:solidFill>
                  <a:srgbClr val="000000"/>
                </a:solidFill>
                <a:effectLst/>
              </a:rPr>
              <a:t>Entry No. 5AB in Notification No. 13/2017-CTR dated 28.06.2017 vide the Notification No. 09/2024 CT(R) dated 08.10.2024 was inserted to provide for the payment of GST under RCM on the renting of commercial immovable property by an unregistered person to a registered person by the registered recipient including taxpayers registered under composition levy.</a:t>
            </a:r>
            <a:endParaRPr lang="en-US" sz="2000" dirty="0">
              <a:solidFill>
                <a:srgbClr val="000000"/>
              </a:solidFill>
            </a:endParaRPr>
          </a:p>
          <a:p>
            <a:pPr algn="just"/>
            <a:r>
              <a:rPr lang="en-US" sz="2000" dirty="0">
                <a:solidFill>
                  <a:srgbClr val="000000"/>
                </a:solidFill>
              </a:rPr>
              <a:t>Further, Notification No. 09/2024 CT(R) dated 08.10.2024 has been amended vide Notification No. 07/2025 - Central Tax (Rate) dated 16.01.2025 to exclude the taxpayers registered under composition levy from the liability of GST under RCM on the renting of commercial immovable property from an unregistered person.</a:t>
            </a:r>
          </a:p>
          <a:p>
            <a:pPr algn="just"/>
            <a:r>
              <a:rPr lang="en-US" sz="2000" dirty="0">
                <a:solidFill>
                  <a:srgbClr val="000000"/>
                </a:solidFill>
              </a:rPr>
              <a:t>Hence </a:t>
            </a:r>
            <a:r>
              <a:rPr lang="en-IN" sz="2000" dirty="0">
                <a:solidFill>
                  <a:srgbClr val="000000"/>
                </a:solidFill>
              </a:rPr>
              <a:t>for the intervening period </a:t>
            </a:r>
            <a:r>
              <a:rPr lang="en-US" sz="2000" dirty="0">
                <a:solidFill>
                  <a:srgbClr val="000000"/>
                </a:solidFill>
              </a:rPr>
              <a:t>(i.e., date of effect of notification No. 09/2024-CTR dated 08.10.2024 to date of issuance of amending notification No. 07/2025-CT(Rate) dated 16.01.2025) the payment of GST under RCM on the service of renting of commercial immovable property taken from un-registered person by taxpayers registered under composition levy is regularized on 'as is where is' basis for the period from 10.10.2024 to 15.01.2025.</a:t>
            </a:r>
          </a:p>
        </p:txBody>
      </p:sp>
    </p:spTree>
    <p:extLst>
      <p:ext uri="{BB962C8B-B14F-4D97-AF65-F5344CB8AC3E}">
        <p14:creationId xmlns:p14="http://schemas.microsoft.com/office/powerpoint/2010/main" val="28867120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3826-581D-D1C8-988B-26E03EBEF853}"/>
              </a:ext>
            </a:extLst>
          </p:cNvPr>
          <p:cNvSpPr>
            <a:spLocks noGrp="1"/>
          </p:cNvSpPr>
          <p:nvPr>
            <p:ph type="title"/>
          </p:nvPr>
        </p:nvSpPr>
        <p:spPr/>
        <p:txBody>
          <a:bodyPr>
            <a:normAutofit/>
          </a:bodyPr>
          <a:lstStyle/>
          <a:p>
            <a:r>
              <a:rPr lang="en-US" sz="4000" dirty="0"/>
              <a:t>Rule 16A- Grant of temporary identification number</a:t>
            </a:r>
          </a:p>
        </p:txBody>
      </p:sp>
      <p:sp>
        <p:nvSpPr>
          <p:cNvPr id="3" name="Content Placeholder 2">
            <a:extLst>
              <a:ext uri="{FF2B5EF4-FFF2-40B4-BE49-F238E27FC236}">
                <a16:creationId xmlns:a16="http://schemas.microsoft.com/office/drawing/2014/main" id="{2735CCA5-5442-38B2-4B26-D96B4567B8F0}"/>
              </a:ext>
            </a:extLst>
          </p:cNvPr>
          <p:cNvSpPr>
            <a:spLocks noGrp="1"/>
          </p:cNvSpPr>
          <p:nvPr>
            <p:ph idx="1"/>
          </p:nvPr>
        </p:nvSpPr>
        <p:spPr>
          <a:xfrm>
            <a:off x="964809" y="1839693"/>
            <a:ext cx="10515600" cy="4351338"/>
          </a:xfrm>
        </p:spPr>
        <p:txBody>
          <a:bodyPr>
            <a:normAutofit lnSpcReduction="10000"/>
          </a:bodyPr>
          <a:lstStyle/>
          <a:p>
            <a:r>
              <a:rPr lang="en-US" sz="1900" dirty="0"/>
              <a:t>A new rule 16A was inserted in Central Goods and Services Tax Rules, 2017,vide notification No. 07/2025 – Central Tax dated 23.01.2025,with effect from a date to be notified, which reads as under:</a:t>
            </a:r>
          </a:p>
          <a:p>
            <a:pPr algn="just"/>
            <a:r>
              <a:rPr lang="en-US" sz="1900" b="1" i="1" dirty="0"/>
              <a:t>“16A. Grant of temporary identification number. - Where a person is not liable to registration under the Act but is required to make any payment under the provisions of the Act, the proper officer may grant the said person a temporary identification number and issue an order in Part B of FORM GST REG-12.”</a:t>
            </a:r>
          </a:p>
          <a:p>
            <a:pPr algn="just"/>
            <a:r>
              <a:rPr lang="en-US" sz="1900" dirty="0"/>
              <a:t>Sub-rule (4),of rule 87 of Central Goods and Services Tax Rules, 2017 has also been amended to insert the words “as per rule 16A” after the words “common portal”, with effect from a date to be notified.</a:t>
            </a:r>
          </a:p>
          <a:p>
            <a:pPr algn="just"/>
            <a:r>
              <a:rPr lang="en-US" sz="1900" b="1" u="sng" dirty="0"/>
              <a:t>Effect of the amendment</a:t>
            </a:r>
          </a:p>
          <a:p>
            <a:pPr algn="just"/>
            <a:r>
              <a:rPr lang="en-US" sz="1900" dirty="0"/>
              <a:t>With the insertion of Rule 16A, the proper officer is now authorized to grant a Temporary Identification Number (TIN) to any person for making any payments under the provisions of the Act, even if they are not required to register under the Act. Previously, there was no mechanism in place for issuing a Temporary Identification Number in the absence of a registration requirement.</a:t>
            </a:r>
          </a:p>
          <a:p>
            <a:pPr algn="just"/>
            <a:endParaRPr lang="en-US" sz="1900" dirty="0"/>
          </a:p>
          <a:p>
            <a:endParaRPr lang="en-US" dirty="0"/>
          </a:p>
        </p:txBody>
      </p:sp>
    </p:spTree>
    <p:extLst>
      <p:ext uri="{BB962C8B-B14F-4D97-AF65-F5344CB8AC3E}">
        <p14:creationId xmlns:p14="http://schemas.microsoft.com/office/powerpoint/2010/main" val="1783815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3826-581D-D1C8-988B-26E03EBEF853}"/>
              </a:ext>
            </a:extLst>
          </p:cNvPr>
          <p:cNvSpPr>
            <a:spLocks noGrp="1"/>
          </p:cNvSpPr>
          <p:nvPr>
            <p:ph type="title"/>
          </p:nvPr>
        </p:nvSpPr>
        <p:spPr/>
        <p:txBody>
          <a:bodyPr>
            <a:normAutofit/>
          </a:bodyPr>
          <a:lstStyle/>
          <a:p>
            <a:pPr algn="just"/>
            <a:r>
              <a:rPr lang="en-US" sz="4000" dirty="0"/>
              <a:t>Waiver of late fees for delay in furnishing of </a:t>
            </a:r>
            <a:br>
              <a:rPr lang="en-US" sz="4000" dirty="0"/>
            </a:br>
            <a:r>
              <a:rPr lang="en-US" sz="4000" dirty="0"/>
              <a:t>FORM GSTR-9C</a:t>
            </a:r>
          </a:p>
        </p:txBody>
      </p:sp>
      <p:sp>
        <p:nvSpPr>
          <p:cNvPr id="3" name="Content Placeholder 2">
            <a:extLst>
              <a:ext uri="{FF2B5EF4-FFF2-40B4-BE49-F238E27FC236}">
                <a16:creationId xmlns:a16="http://schemas.microsoft.com/office/drawing/2014/main" id="{2735CCA5-5442-38B2-4B26-D96B4567B8F0}"/>
              </a:ext>
            </a:extLst>
          </p:cNvPr>
          <p:cNvSpPr>
            <a:spLocks noGrp="1"/>
          </p:cNvSpPr>
          <p:nvPr>
            <p:ph idx="1"/>
          </p:nvPr>
        </p:nvSpPr>
        <p:spPr/>
        <p:txBody>
          <a:bodyPr>
            <a:normAutofit/>
          </a:bodyPr>
          <a:lstStyle/>
          <a:p>
            <a:pPr algn="just"/>
            <a:r>
              <a:rPr lang="en-US" sz="2000" dirty="0"/>
              <a:t>Notification No. 08/2025 – CENTRAL TAX dated 23.01.2025 waives of the late fees payable in respect of FORM GSTR 9C up to FY 2022-23, which is in excess of fees payable up to the date of furnishing FORM GSTR 9, in case where registered person fails to furnish reconciliation statement in FORM GSTR-9C along with the annual return in FORM GSTR-9 and furnish the said statement in FORM GSTR-9C, subsequently on or before the 31</a:t>
            </a:r>
            <a:r>
              <a:rPr lang="en-US" sz="2000" baseline="30000" dirty="0"/>
              <a:t>st</a:t>
            </a:r>
            <a:r>
              <a:rPr lang="en-US" sz="2000" dirty="0"/>
              <a:t> March, 2025.</a:t>
            </a:r>
          </a:p>
          <a:p>
            <a:pPr algn="just"/>
            <a:r>
              <a:rPr lang="en-US" sz="2000" dirty="0"/>
              <a:t>Hence as per the above notification, a registered person who has filed FORM GSTR 9 within due date without FORM GSTR 9C but subsequently files the FORM GSTR 9C by 31</a:t>
            </a:r>
            <a:r>
              <a:rPr lang="en-US" sz="2000" baseline="30000" dirty="0"/>
              <a:t>st</a:t>
            </a:r>
            <a:r>
              <a:rPr lang="en-US" sz="2000" dirty="0"/>
              <a:t> March, 2025, then no late fee is payable in respect of late filing of Form GSTR 9C.</a:t>
            </a:r>
          </a:p>
          <a:p>
            <a:endParaRPr lang="en-US" dirty="0"/>
          </a:p>
        </p:txBody>
      </p:sp>
    </p:spTree>
    <p:extLst>
      <p:ext uri="{BB962C8B-B14F-4D97-AF65-F5344CB8AC3E}">
        <p14:creationId xmlns:p14="http://schemas.microsoft.com/office/powerpoint/2010/main" val="24811740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3826-581D-D1C8-988B-26E03EBEF853}"/>
              </a:ext>
            </a:extLst>
          </p:cNvPr>
          <p:cNvSpPr>
            <a:spLocks noGrp="1"/>
          </p:cNvSpPr>
          <p:nvPr>
            <p:ph type="title"/>
          </p:nvPr>
        </p:nvSpPr>
        <p:spPr/>
        <p:txBody>
          <a:bodyPr>
            <a:normAutofit/>
          </a:bodyPr>
          <a:lstStyle/>
          <a:p>
            <a:pPr algn="just"/>
            <a:r>
              <a:rPr lang="en-US" sz="4000" dirty="0"/>
              <a:t>Waiver of late fees for delay in furnishing of </a:t>
            </a:r>
            <a:br>
              <a:rPr lang="en-US" sz="4000" dirty="0"/>
            </a:br>
            <a:r>
              <a:rPr lang="en-US" sz="4000" dirty="0"/>
              <a:t>FORM GSTR-9C</a:t>
            </a:r>
          </a:p>
        </p:txBody>
      </p:sp>
      <p:sp>
        <p:nvSpPr>
          <p:cNvPr id="3" name="Content Placeholder 2">
            <a:extLst>
              <a:ext uri="{FF2B5EF4-FFF2-40B4-BE49-F238E27FC236}">
                <a16:creationId xmlns:a16="http://schemas.microsoft.com/office/drawing/2014/main" id="{2735CCA5-5442-38B2-4B26-D96B4567B8F0}"/>
              </a:ext>
            </a:extLst>
          </p:cNvPr>
          <p:cNvSpPr>
            <a:spLocks noGrp="1"/>
          </p:cNvSpPr>
          <p:nvPr>
            <p:ph idx="1"/>
          </p:nvPr>
        </p:nvSpPr>
        <p:spPr/>
        <p:txBody>
          <a:bodyPr>
            <a:normAutofit/>
          </a:bodyPr>
          <a:lstStyle/>
          <a:p>
            <a:pPr algn="just"/>
            <a:r>
              <a:rPr lang="en-IN" sz="1900" dirty="0"/>
              <a:t>Circular No. 246/03/2025-GST dated 30.01.2025 has been issued to provide clarification </a:t>
            </a:r>
            <a:r>
              <a:rPr lang="en-US" sz="1900" dirty="0"/>
              <a:t>on the applicability of a late fee for delay in furnishing of FORM GSTR-9C.</a:t>
            </a:r>
          </a:p>
          <a:p>
            <a:pPr algn="just"/>
            <a:r>
              <a:rPr lang="en-US" sz="1900" dirty="0"/>
              <a:t>The said circular states that, in cases where a reconciliation statement in FORM GSTR-9C was required to be furnished along with the return in FORM GSTR-9, but was not furnished so for any financial years up to FY 2022-23, and has been furnished subsequently on or before 31st March 2025, then no additional late fee shall be payable for delayed furnishing of FORM GSTR-9C which is in excess of the late fee payable under section 47 up to the date of furnishing FORM GSTR-9 for the said financial year. </a:t>
            </a:r>
          </a:p>
          <a:p>
            <a:pPr marL="0" indent="0">
              <a:buNone/>
            </a:pPr>
            <a:endParaRPr lang="en-US" dirty="0"/>
          </a:p>
        </p:txBody>
      </p:sp>
    </p:spTree>
    <p:extLst>
      <p:ext uri="{BB962C8B-B14F-4D97-AF65-F5344CB8AC3E}">
        <p14:creationId xmlns:p14="http://schemas.microsoft.com/office/powerpoint/2010/main" val="23302994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8F8A7-D11D-1C3E-0390-077B31B2E8F1}"/>
              </a:ext>
            </a:extLst>
          </p:cNvPr>
          <p:cNvSpPr>
            <a:spLocks noGrp="1"/>
          </p:cNvSpPr>
          <p:nvPr>
            <p:ph type="title"/>
          </p:nvPr>
        </p:nvSpPr>
        <p:spPr/>
        <p:txBody>
          <a:bodyPr>
            <a:normAutofit/>
          </a:bodyPr>
          <a:lstStyle/>
          <a:p>
            <a:pPr algn="just"/>
            <a:r>
              <a:rPr lang="en-US" dirty="0"/>
              <a:t>Guideline for arrest and bail in relation to offences punishable under CGST Act, 2017 </a:t>
            </a:r>
            <a:endParaRPr lang="en-IN" dirty="0"/>
          </a:p>
        </p:txBody>
      </p:sp>
      <p:sp>
        <p:nvSpPr>
          <p:cNvPr id="3" name="Content Placeholder 2">
            <a:extLst>
              <a:ext uri="{FF2B5EF4-FFF2-40B4-BE49-F238E27FC236}">
                <a16:creationId xmlns:a16="http://schemas.microsoft.com/office/drawing/2014/main" id="{4F88DC42-D63F-17A4-9813-62C5CCFDB518}"/>
              </a:ext>
            </a:extLst>
          </p:cNvPr>
          <p:cNvSpPr>
            <a:spLocks noGrp="1"/>
          </p:cNvSpPr>
          <p:nvPr>
            <p:ph idx="1"/>
          </p:nvPr>
        </p:nvSpPr>
        <p:spPr/>
        <p:txBody>
          <a:bodyPr>
            <a:normAutofit/>
          </a:bodyPr>
          <a:lstStyle/>
          <a:p>
            <a:pPr algn="just"/>
            <a:r>
              <a:rPr lang="en-US" sz="2000" i="0" dirty="0">
                <a:solidFill>
                  <a:srgbClr val="000000"/>
                </a:solidFill>
                <a:effectLst/>
              </a:rPr>
              <a:t>Para 4.2.1 of the Instruction No. 2/2022-23 dated 17.08.2022 has been amended by Instruction </a:t>
            </a:r>
            <a:r>
              <a:rPr lang="en-US" sz="2000" dirty="0">
                <a:solidFill>
                  <a:srgbClr val="000000"/>
                </a:solidFill>
              </a:rPr>
              <a:t>No. 01/2025-GST dated 13.01.2025.</a:t>
            </a:r>
          </a:p>
          <a:p>
            <a:pPr algn="just"/>
            <a:r>
              <a:rPr lang="en-US" sz="2000" dirty="0">
                <a:solidFill>
                  <a:srgbClr val="000000"/>
                </a:solidFill>
              </a:rPr>
              <a:t>The grounds of arrest must be explained to the arrested person and this fact must be noted in the arrest memo. (Para 4.2.1 before amendment).</a:t>
            </a:r>
          </a:p>
          <a:p>
            <a:pPr algn="just"/>
            <a:r>
              <a:rPr lang="en-US" sz="2000" i="1" dirty="0">
                <a:solidFill>
                  <a:srgbClr val="000000"/>
                </a:solidFill>
              </a:rPr>
              <a:t>The grounds of arrest must be explained to the arrested person and also furnished to him in writing as an Annexure to the Arrest Memo. Acknowledgement of the same should be taken from the arrested person at the time of service of the Arrest Memo (Amended para 4.2.1).</a:t>
            </a:r>
          </a:p>
          <a:p>
            <a:pPr algn="just"/>
            <a:r>
              <a:rPr lang="en-IN" sz="2000" dirty="0">
                <a:solidFill>
                  <a:srgbClr val="000000"/>
                </a:solidFill>
              </a:rPr>
              <a:t>The said para has been amended in view of the Judgement of the </a:t>
            </a:r>
            <a:r>
              <a:rPr lang="en-US" sz="2000" dirty="0">
                <a:solidFill>
                  <a:srgbClr val="000000"/>
                </a:solidFill>
              </a:rPr>
              <a:t>Hon'ble Supreme Court in the case of M/s. PRABIR PURKAYASTHA Vs STATE (NCT OF DELHI), CRIMINAL APPEAL (D. No. 42896/2023) providing the distinction between 'reasons for arrest' and 'grounds of arrest’.</a:t>
            </a:r>
          </a:p>
          <a:p>
            <a:pPr algn="just"/>
            <a:r>
              <a:rPr lang="en-US" sz="2000" dirty="0">
                <a:solidFill>
                  <a:srgbClr val="000000"/>
                </a:solidFill>
              </a:rPr>
              <a:t>Hence after amendment of the said para the grounds of arrest must be informed to the arrested person in writing.</a:t>
            </a:r>
            <a:endParaRPr lang="en-IN" sz="2000" dirty="0">
              <a:solidFill>
                <a:srgbClr val="000000"/>
              </a:solidFill>
            </a:endParaRPr>
          </a:p>
        </p:txBody>
      </p:sp>
    </p:spTree>
    <p:extLst>
      <p:ext uri="{BB962C8B-B14F-4D97-AF65-F5344CB8AC3E}">
        <p14:creationId xmlns:p14="http://schemas.microsoft.com/office/powerpoint/2010/main" val="39172666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8F8A7-D11D-1C3E-0390-077B31B2E8F1}"/>
              </a:ext>
            </a:extLst>
          </p:cNvPr>
          <p:cNvSpPr>
            <a:spLocks noGrp="1"/>
          </p:cNvSpPr>
          <p:nvPr>
            <p:ph type="title"/>
          </p:nvPr>
        </p:nvSpPr>
        <p:spPr/>
        <p:txBody>
          <a:bodyPr>
            <a:normAutofit/>
          </a:bodyPr>
          <a:lstStyle/>
          <a:p>
            <a:pPr algn="just"/>
            <a:r>
              <a:rPr lang="en-US" dirty="0"/>
              <a:t>GST on penal charges - Circular No. 245/02/2025-GST dated 28.01.2025</a:t>
            </a:r>
            <a:endParaRPr lang="en-IN" dirty="0"/>
          </a:p>
        </p:txBody>
      </p:sp>
      <p:sp>
        <p:nvSpPr>
          <p:cNvPr id="3" name="Content Placeholder 2">
            <a:extLst>
              <a:ext uri="{FF2B5EF4-FFF2-40B4-BE49-F238E27FC236}">
                <a16:creationId xmlns:a16="http://schemas.microsoft.com/office/drawing/2014/main" id="{4F88DC42-D63F-17A4-9813-62C5CCFDB518}"/>
              </a:ext>
            </a:extLst>
          </p:cNvPr>
          <p:cNvSpPr>
            <a:spLocks noGrp="1"/>
          </p:cNvSpPr>
          <p:nvPr>
            <p:ph idx="1"/>
          </p:nvPr>
        </p:nvSpPr>
        <p:spPr/>
        <p:txBody>
          <a:bodyPr>
            <a:normAutofit/>
          </a:bodyPr>
          <a:lstStyle/>
          <a:p>
            <a:pPr algn="just"/>
            <a:r>
              <a:rPr lang="en-US" sz="2000" i="0" dirty="0">
                <a:solidFill>
                  <a:srgbClr val="000000"/>
                </a:solidFill>
                <a:effectLst/>
              </a:rPr>
              <a:t>Vide Para 2 of </a:t>
            </a:r>
            <a:r>
              <a:rPr lang="pt-BR" sz="2000" i="0" dirty="0">
                <a:solidFill>
                  <a:srgbClr val="000000"/>
                </a:solidFill>
                <a:effectLst/>
              </a:rPr>
              <a:t>Circular No. 245/02/2025-GST dated 28.01.2025 it has been clarified that the p</a:t>
            </a:r>
            <a:r>
              <a:rPr lang="en-US" sz="2000" i="0" dirty="0" err="1">
                <a:solidFill>
                  <a:srgbClr val="000000"/>
                </a:solidFill>
                <a:effectLst/>
              </a:rPr>
              <a:t>enal</a:t>
            </a:r>
            <a:r>
              <a:rPr lang="en-US" sz="2000" i="0" dirty="0">
                <a:solidFill>
                  <a:srgbClr val="000000"/>
                </a:solidFill>
                <a:effectLst/>
              </a:rPr>
              <a:t> charges being levied by the Regulated Entities (REs) in view of RBI instructions dated 18.08.2023 directing such Regulated Entities (REs) to levy penal charges in place of penal interest are to deter the act of non-compliance with loan terms; such amounts are for preventing breach of contract or non-performance and are thus mere ‘events’ in a contract.</a:t>
            </a:r>
          </a:p>
          <a:p>
            <a:pPr algn="just"/>
            <a:r>
              <a:rPr lang="en-US" sz="2000" i="0" dirty="0">
                <a:solidFill>
                  <a:srgbClr val="000000"/>
                </a:solidFill>
                <a:effectLst/>
              </a:rPr>
              <a:t>It has been further clarified that the essence of a contract is its ‘performance’ and not its  ‘breach’, meaning thereby that parties enter into a contract for execution and not for its breach. </a:t>
            </a:r>
          </a:p>
          <a:p>
            <a:pPr algn="just"/>
            <a:r>
              <a:rPr lang="en-US" sz="2000" dirty="0">
                <a:solidFill>
                  <a:srgbClr val="000000"/>
                </a:solidFill>
              </a:rPr>
              <a:t>Hence no GST is payable on the penal charges levied by Regulated Entities, in compliance with RBI directions dated 18.08.2023, for non-compliance with material terms and conditions of the loan contract by the borrower.</a:t>
            </a:r>
          </a:p>
          <a:p>
            <a:pPr algn="just"/>
            <a:r>
              <a:rPr lang="en-US" sz="2000" dirty="0">
                <a:solidFill>
                  <a:srgbClr val="000000"/>
                </a:solidFill>
              </a:rPr>
              <a:t>The given circular has been issued in line with </a:t>
            </a:r>
            <a:r>
              <a:rPr lang="en-IN" sz="2000" dirty="0">
                <a:solidFill>
                  <a:srgbClr val="000000"/>
                </a:solidFill>
              </a:rPr>
              <a:t>Circular No. 178/10/2022-GST dated 03.08.2022 issued earlier as well as settled legal jurisprudence.</a:t>
            </a:r>
          </a:p>
        </p:txBody>
      </p:sp>
    </p:spTree>
    <p:extLst>
      <p:ext uri="{BB962C8B-B14F-4D97-AF65-F5344CB8AC3E}">
        <p14:creationId xmlns:p14="http://schemas.microsoft.com/office/powerpoint/2010/main" val="3477081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8F8A7-D11D-1C3E-0390-077B31B2E8F1}"/>
              </a:ext>
            </a:extLst>
          </p:cNvPr>
          <p:cNvSpPr>
            <a:spLocks noGrp="1"/>
          </p:cNvSpPr>
          <p:nvPr>
            <p:ph type="title"/>
          </p:nvPr>
        </p:nvSpPr>
        <p:spPr/>
        <p:txBody>
          <a:bodyPr>
            <a:normAutofit fontScale="90000"/>
          </a:bodyPr>
          <a:lstStyle/>
          <a:p>
            <a:pPr algn="just"/>
            <a:r>
              <a:rPr lang="en-US" dirty="0"/>
              <a:t>Services provided to MCD Headquarters - Circular No. 245/02/2025-GST dated 28.01.2025</a:t>
            </a:r>
            <a:endParaRPr lang="en-IN" dirty="0"/>
          </a:p>
        </p:txBody>
      </p:sp>
      <p:sp>
        <p:nvSpPr>
          <p:cNvPr id="3" name="Content Placeholder 2">
            <a:extLst>
              <a:ext uri="{FF2B5EF4-FFF2-40B4-BE49-F238E27FC236}">
                <a16:creationId xmlns:a16="http://schemas.microsoft.com/office/drawing/2014/main" id="{4F88DC42-D63F-17A4-9813-62C5CCFDB518}"/>
              </a:ext>
            </a:extLst>
          </p:cNvPr>
          <p:cNvSpPr>
            <a:spLocks noGrp="1"/>
          </p:cNvSpPr>
          <p:nvPr>
            <p:ph idx="1"/>
          </p:nvPr>
        </p:nvSpPr>
        <p:spPr/>
        <p:txBody>
          <a:bodyPr>
            <a:normAutofit/>
          </a:bodyPr>
          <a:lstStyle/>
          <a:p>
            <a:pPr algn="just"/>
            <a:r>
              <a:rPr lang="en-US" sz="2000" i="0" dirty="0">
                <a:solidFill>
                  <a:srgbClr val="000000"/>
                </a:solidFill>
                <a:effectLst/>
              </a:rPr>
              <a:t>Vide Para 6 of </a:t>
            </a:r>
            <a:r>
              <a:rPr lang="pt-BR" sz="2000" i="0" dirty="0">
                <a:solidFill>
                  <a:srgbClr val="000000"/>
                </a:solidFill>
                <a:effectLst/>
              </a:rPr>
              <a:t>Circular No. 245/02/2025-GST dated 28.01.2025 it has been clarified that </a:t>
            </a:r>
            <a:r>
              <a:rPr lang="en-US" sz="2000" dirty="0">
                <a:solidFill>
                  <a:srgbClr val="000000"/>
                </a:solidFill>
              </a:rPr>
              <a:t>housekeeping, civil maintenance, furniture maintenance and horticulture services provided to Municipal Corporation of Delhi (MCD) Headquarters are for the upkeep of their office and hence not covered under the exemption entry No. 3A of the Notification No. 12/2017-CTR dated 28.06.2017.</a:t>
            </a:r>
          </a:p>
          <a:p>
            <a:pPr algn="just"/>
            <a:r>
              <a:rPr lang="en-US" sz="2000" dirty="0">
                <a:solidFill>
                  <a:srgbClr val="000000"/>
                </a:solidFill>
              </a:rPr>
              <a:t>These services are not supplied in relation to performing any functions entrusted to a Municipality under Article 243W of The Constitution of India. Such services are not covered under the scope of entry at Sr. No. 3A of notification No. 12/2017-CTR dated 28.06.2017.</a:t>
            </a:r>
          </a:p>
          <a:p>
            <a:pPr algn="just"/>
            <a:endParaRPr lang="pt-BR" sz="2000" dirty="0">
              <a:solidFill>
                <a:srgbClr val="000000"/>
              </a:solidFill>
            </a:endParaRPr>
          </a:p>
          <a:p>
            <a:pPr algn="just"/>
            <a:endParaRPr lang="en-US" sz="2000" i="0" dirty="0">
              <a:solidFill>
                <a:srgbClr val="000000"/>
              </a:solidFill>
              <a:effectLst/>
            </a:endParaRPr>
          </a:p>
        </p:txBody>
      </p:sp>
    </p:spTree>
    <p:extLst>
      <p:ext uri="{BB962C8B-B14F-4D97-AF65-F5344CB8AC3E}">
        <p14:creationId xmlns:p14="http://schemas.microsoft.com/office/powerpoint/2010/main" val="86663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89CBD-8538-46B6-838D-7E07FE8028E1}"/>
              </a:ext>
            </a:extLst>
          </p:cNvPr>
          <p:cNvSpPr>
            <a:spLocks noGrp="1"/>
          </p:cNvSpPr>
          <p:nvPr>
            <p:ph type="title"/>
          </p:nvPr>
        </p:nvSpPr>
        <p:spPr/>
        <p:txBody>
          <a:bodyPr/>
          <a:lstStyle/>
          <a:p>
            <a:r>
              <a:rPr lang="en-US" dirty="0"/>
              <a:t>Caveat</a:t>
            </a:r>
          </a:p>
        </p:txBody>
      </p:sp>
      <p:sp>
        <p:nvSpPr>
          <p:cNvPr id="3" name="Content Placeholder 2">
            <a:extLst>
              <a:ext uri="{FF2B5EF4-FFF2-40B4-BE49-F238E27FC236}">
                <a16:creationId xmlns:a16="http://schemas.microsoft.com/office/drawing/2014/main" id="{B3EB6582-8F58-A7C0-7D6D-E3DBAFE3D73F}"/>
              </a:ext>
            </a:extLst>
          </p:cNvPr>
          <p:cNvSpPr>
            <a:spLocks noGrp="1"/>
          </p:cNvSpPr>
          <p:nvPr>
            <p:ph idx="1"/>
          </p:nvPr>
        </p:nvSpPr>
        <p:spPr/>
        <p:txBody>
          <a:bodyPr>
            <a:normAutofit/>
          </a:bodyPr>
          <a:lstStyle/>
          <a:p>
            <a:r>
              <a:rPr lang="en-US" sz="2000" dirty="0"/>
              <a:t>The amendments proposed as per clauses 116 to 119 &amp; 121 to 129 under the CGST Act, 2017 shall come into force from the date to be notified by the Central Government (Clause 1(2)(b)).</a:t>
            </a:r>
          </a:p>
          <a:p>
            <a:endParaRPr lang="en-US" sz="2000" dirty="0"/>
          </a:p>
        </p:txBody>
      </p:sp>
    </p:spTree>
    <p:extLst>
      <p:ext uri="{BB962C8B-B14F-4D97-AF65-F5344CB8AC3E}">
        <p14:creationId xmlns:p14="http://schemas.microsoft.com/office/powerpoint/2010/main" val="16325474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299B7-4000-E6B4-89B0-30256175443E}"/>
              </a:ext>
            </a:extLst>
          </p:cNvPr>
          <p:cNvSpPr>
            <a:spLocks noGrp="1"/>
          </p:cNvSpPr>
          <p:nvPr>
            <p:ph type="title"/>
          </p:nvPr>
        </p:nvSpPr>
        <p:spPr/>
        <p:txBody>
          <a:bodyPr/>
          <a:lstStyle/>
          <a:p>
            <a:r>
              <a:rPr lang="en-US" dirty="0"/>
              <a:t>Recent important decisions</a:t>
            </a:r>
          </a:p>
        </p:txBody>
      </p:sp>
      <p:sp>
        <p:nvSpPr>
          <p:cNvPr id="3" name="Text Placeholder 2">
            <a:extLst>
              <a:ext uri="{FF2B5EF4-FFF2-40B4-BE49-F238E27FC236}">
                <a16:creationId xmlns:a16="http://schemas.microsoft.com/office/drawing/2014/main" id="{84E33C01-0F92-54D6-2C3C-461FB8DC2B4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661137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9FF45-3194-7CC7-96F8-D9AF1B1E13BF}"/>
              </a:ext>
            </a:extLst>
          </p:cNvPr>
          <p:cNvSpPr>
            <a:spLocks noGrp="1"/>
          </p:cNvSpPr>
          <p:nvPr>
            <p:ph type="title"/>
          </p:nvPr>
        </p:nvSpPr>
        <p:spPr/>
        <p:txBody>
          <a:bodyPr/>
          <a:lstStyle/>
          <a:p>
            <a:r>
              <a:rPr lang="en-US" dirty="0"/>
              <a:t>Recent important decisions</a:t>
            </a:r>
          </a:p>
        </p:txBody>
      </p:sp>
      <p:sp>
        <p:nvSpPr>
          <p:cNvPr id="3" name="Content Placeholder 2">
            <a:extLst>
              <a:ext uri="{FF2B5EF4-FFF2-40B4-BE49-F238E27FC236}">
                <a16:creationId xmlns:a16="http://schemas.microsoft.com/office/drawing/2014/main" id="{73C95E14-925D-F7BA-8B6F-493BF9C66D2A}"/>
              </a:ext>
            </a:extLst>
          </p:cNvPr>
          <p:cNvSpPr>
            <a:spLocks noGrp="1"/>
          </p:cNvSpPr>
          <p:nvPr>
            <p:ph idx="1"/>
          </p:nvPr>
        </p:nvSpPr>
        <p:spPr>
          <a:xfrm>
            <a:off x="838200" y="1613188"/>
            <a:ext cx="10515600" cy="4351338"/>
          </a:xfrm>
        </p:spPr>
        <p:txBody>
          <a:bodyPr>
            <a:noAutofit/>
          </a:bodyPr>
          <a:lstStyle/>
          <a:p>
            <a:r>
              <a:rPr lang="en-US" sz="2000" dirty="0"/>
              <a:t>Kamal Envirotech Pvt. Ltd. Versus Commissioner of GST </a:t>
            </a:r>
            <a:r>
              <a:rPr lang="en-US" sz="2000" i="0" dirty="0">
                <a:effectLst/>
              </a:rPr>
              <a:t>(2025) 26 </a:t>
            </a:r>
            <a:r>
              <a:rPr lang="en-US" sz="2000" i="0" dirty="0" err="1">
                <a:effectLst/>
              </a:rPr>
              <a:t>Centax</a:t>
            </a:r>
            <a:r>
              <a:rPr lang="en-US" sz="2000" i="0" dirty="0">
                <a:effectLst/>
              </a:rPr>
              <a:t> 332 (Del.)</a:t>
            </a:r>
          </a:p>
          <a:p>
            <a:pPr lvl="1"/>
            <a:r>
              <a:rPr lang="en-US" sz="2000" dirty="0"/>
              <a:t>Whether penalty u/s 129 is statutory or not?</a:t>
            </a:r>
          </a:p>
          <a:p>
            <a:r>
              <a:rPr lang="en-US" sz="2000" dirty="0"/>
              <a:t>Central Electricity Regulatory Commission Versus Additional Director Directorate General of GST Intelligence </a:t>
            </a:r>
            <a:r>
              <a:rPr lang="en-US" sz="2000" i="0" dirty="0">
                <a:effectLst/>
              </a:rPr>
              <a:t>(2025) 26 </a:t>
            </a:r>
            <a:r>
              <a:rPr lang="en-US" sz="2000" i="0" dirty="0" err="1">
                <a:effectLst/>
              </a:rPr>
              <a:t>Centax</a:t>
            </a:r>
            <a:r>
              <a:rPr lang="en-US" sz="2000" i="0" dirty="0">
                <a:effectLst/>
              </a:rPr>
              <a:t> 239 (Del.)</a:t>
            </a:r>
            <a:endParaRPr lang="en-US" sz="2000" dirty="0"/>
          </a:p>
          <a:p>
            <a:pPr lvl="1"/>
            <a:r>
              <a:rPr lang="en-US" sz="2000" dirty="0"/>
              <a:t>Whether the functions performed by CERC are liable to tax?</a:t>
            </a:r>
          </a:p>
          <a:p>
            <a:r>
              <a:rPr lang="en-US" sz="2000" dirty="0"/>
              <a:t>Gujarat Chamber of Commerce and Industry Versus Union of India </a:t>
            </a:r>
            <a:r>
              <a:rPr lang="en-US" sz="2000" i="0" dirty="0">
                <a:effectLst/>
              </a:rPr>
              <a:t>(2025) 26 </a:t>
            </a:r>
            <a:r>
              <a:rPr lang="en-US" sz="2000" i="0" dirty="0" err="1">
                <a:effectLst/>
              </a:rPr>
              <a:t>Centax</a:t>
            </a:r>
            <a:r>
              <a:rPr lang="en-US" sz="2000" i="0" dirty="0">
                <a:effectLst/>
              </a:rPr>
              <a:t> 150 (Guj.)</a:t>
            </a:r>
          </a:p>
          <a:p>
            <a:pPr lvl="1"/>
            <a:r>
              <a:rPr lang="en-US" sz="2000" dirty="0"/>
              <a:t>Whether the assignment of leasehold rights of the GIDC plot is liable to tax?</a:t>
            </a:r>
          </a:p>
          <a:p>
            <a:r>
              <a:rPr lang="en-US" sz="2000" dirty="0" err="1"/>
              <a:t>Brunda</a:t>
            </a:r>
            <a:r>
              <a:rPr lang="en-US" sz="2000" dirty="0"/>
              <a:t> Infra Pvt. Ltd. V. Additional Commissioner of Central Tax </a:t>
            </a:r>
            <a:r>
              <a:rPr lang="pt-BR" sz="2000" i="0" dirty="0">
                <a:effectLst/>
              </a:rPr>
              <a:t>(2025) 26 Centax 94 (Telangana)</a:t>
            </a:r>
            <a:endParaRPr lang="en-US" sz="2000" i="0" dirty="0">
              <a:effectLst/>
            </a:endParaRPr>
          </a:p>
          <a:p>
            <a:pPr lvl="1"/>
            <a:r>
              <a:rPr lang="en-US" sz="2000" dirty="0"/>
              <a:t>Whether notifications extending the period of limitation u/s 73 valid?</a:t>
            </a:r>
          </a:p>
          <a:p>
            <a:pPr lvl="1"/>
            <a:endParaRPr lang="en-US" sz="2000" dirty="0"/>
          </a:p>
          <a:p>
            <a:pPr lvl="1"/>
            <a:endParaRPr lang="en-US" sz="2000" dirty="0"/>
          </a:p>
        </p:txBody>
      </p:sp>
    </p:spTree>
    <p:extLst>
      <p:ext uri="{BB962C8B-B14F-4D97-AF65-F5344CB8AC3E}">
        <p14:creationId xmlns:p14="http://schemas.microsoft.com/office/powerpoint/2010/main" val="29912361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5271-BB7A-BAF3-8482-70511DE037A1}"/>
              </a:ext>
            </a:extLst>
          </p:cNvPr>
          <p:cNvSpPr>
            <a:spLocks noGrp="1"/>
          </p:cNvSpPr>
          <p:nvPr>
            <p:ph type="ctrTitle"/>
          </p:nvPr>
        </p:nvSpPr>
        <p:spPr/>
        <p:txBody>
          <a:bodyPr/>
          <a:lstStyle/>
          <a:p>
            <a:r>
              <a:rPr lang="en-US" dirty="0">
                <a:latin typeface="Cooper Black" panose="0208090404030B020404" pitchFamily="18" charset="0"/>
              </a:rPr>
              <a:t>THANK YOU</a:t>
            </a:r>
          </a:p>
        </p:txBody>
      </p:sp>
      <p:sp>
        <p:nvSpPr>
          <p:cNvPr id="3" name="Subtitle 2">
            <a:extLst>
              <a:ext uri="{FF2B5EF4-FFF2-40B4-BE49-F238E27FC236}">
                <a16:creationId xmlns:a16="http://schemas.microsoft.com/office/drawing/2014/main" id="{6E1533FF-CC87-AF25-A843-94628FA1E9AD}"/>
              </a:ext>
            </a:extLst>
          </p:cNvPr>
          <p:cNvSpPr>
            <a:spLocks noGrp="1"/>
          </p:cNvSpPr>
          <p:nvPr>
            <p:ph type="subTitle" idx="1"/>
          </p:nvPr>
        </p:nvSpPr>
        <p:spPr>
          <a:xfrm>
            <a:off x="1524000" y="3712874"/>
            <a:ext cx="9144000" cy="1655762"/>
          </a:xfrm>
        </p:spPr>
        <p:txBody>
          <a:bodyPr>
            <a:normAutofit/>
          </a:bodyPr>
          <a:lstStyle/>
          <a:p>
            <a:r>
              <a:rPr lang="en-US" sz="2800" dirty="0">
                <a:latin typeface="Cooper Black" panose="0208090404030B020404" pitchFamily="18" charset="0"/>
              </a:rPr>
              <a:t>Abhay.desai@desailegal.com</a:t>
            </a:r>
          </a:p>
        </p:txBody>
      </p:sp>
    </p:spTree>
    <p:extLst>
      <p:ext uri="{BB962C8B-B14F-4D97-AF65-F5344CB8AC3E}">
        <p14:creationId xmlns:p14="http://schemas.microsoft.com/office/powerpoint/2010/main" val="78686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19B4-35BE-4C86-E67D-E79387FE0852}"/>
              </a:ext>
            </a:extLst>
          </p:cNvPr>
          <p:cNvSpPr>
            <a:spLocks noGrp="1"/>
          </p:cNvSpPr>
          <p:nvPr>
            <p:ph type="title"/>
          </p:nvPr>
        </p:nvSpPr>
        <p:spPr/>
        <p:txBody>
          <a:bodyPr/>
          <a:lstStyle/>
          <a:p>
            <a:r>
              <a:rPr lang="en-US" dirty="0"/>
              <a:t>Plant “and” Machinery</a:t>
            </a:r>
          </a:p>
        </p:txBody>
      </p:sp>
      <p:sp>
        <p:nvSpPr>
          <p:cNvPr id="3" name="Content Placeholder 2">
            <a:extLst>
              <a:ext uri="{FF2B5EF4-FFF2-40B4-BE49-F238E27FC236}">
                <a16:creationId xmlns:a16="http://schemas.microsoft.com/office/drawing/2014/main" id="{E6DE9960-4F50-E448-0C4F-D67772A954DB}"/>
              </a:ext>
            </a:extLst>
          </p:cNvPr>
          <p:cNvSpPr>
            <a:spLocks noGrp="1"/>
          </p:cNvSpPr>
          <p:nvPr>
            <p:ph idx="1"/>
          </p:nvPr>
        </p:nvSpPr>
        <p:spPr/>
        <p:txBody>
          <a:bodyPr>
            <a:normAutofit fontScale="92500" lnSpcReduction="20000"/>
          </a:bodyPr>
          <a:lstStyle/>
          <a:p>
            <a:pPr algn="just"/>
            <a:r>
              <a:rPr lang="en-GB" sz="2000" b="1" u="sng" dirty="0">
                <a:cs typeface="Calibri" panose="020F0502020204030204" pitchFamily="34" charset="0"/>
              </a:rPr>
              <a:t>Clause 119 – Substitution of expression to clause (d) of </a:t>
            </a:r>
            <a:r>
              <a:rPr lang="en-US" sz="2000" b="1" u="sng" dirty="0">
                <a:cs typeface="Calibri" panose="020F0502020204030204" pitchFamily="34" charset="0"/>
              </a:rPr>
              <a:t>sub-section (5) of Section 17 of the CGST Act, 2017</a:t>
            </a:r>
          </a:p>
          <a:p>
            <a:pPr algn="just"/>
            <a:r>
              <a:rPr lang="en-US" sz="1900" dirty="0">
                <a:cs typeface="Calibri" panose="020F0502020204030204" pitchFamily="34" charset="0"/>
              </a:rPr>
              <a:t>Sec. 17 (5) Notwithstanding anything contained in sub-section (1) of section 16 and sub-section (1) of section 18, input tax credit shall not be available in respect of the following, namely:-</a:t>
            </a:r>
          </a:p>
          <a:p>
            <a:pPr algn="just"/>
            <a:r>
              <a:rPr lang="en-US" sz="1900" dirty="0">
                <a:cs typeface="Calibri" panose="020F0502020204030204" pitchFamily="34" charset="0"/>
              </a:rPr>
              <a:t>(d) goods or services or both received by a taxable person for construction of an immovable property (other than </a:t>
            </a:r>
            <a:r>
              <a:rPr lang="en-US" sz="1900" strike="sngStrike" dirty="0">
                <a:cs typeface="Calibri" panose="020F0502020204030204" pitchFamily="34" charset="0"/>
              </a:rPr>
              <a:t>plant or machinery</a:t>
            </a:r>
            <a:r>
              <a:rPr lang="en-US" sz="1900" dirty="0">
                <a:cs typeface="Calibri" panose="020F0502020204030204" pitchFamily="34" charset="0"/>
              </a:rPr>
              <a:t> </a:t>
            </a:r>
            <a:r>
              <a:rPr lang="en-US" sz="1900" b="1" i="1" strike="noStrike" baseline="0" dirty="0">
                <a:latin typeface="CIDFont+F3"/>
              </a:rPr>
              <a:t>plant and machinery</a:t>
            </a:r>
            <a:r>
              <a:rPr lang="en-US" sz="1900" dirty="0">
                <a:cs typeface="Calibri" panose="020F0502020204030204" pitchFamily="34" charset="0"/>
              </a:rPr>
              <a:t>) on his own account including when such goods or services or both are used in the course or furtherance of business.</a:t>
            </a:r>
          </a:p>
          <a:p>
            <a:pPr algn="just"/>
            <a:r>
              <a:rPr lang="en-US" sz="1900" dirty="0"/>
              <a:t>Accordingly, the definition of plant and machinery as provided under the explanation in Section 17 will also be applicable to Section 17(5)(d).</a:t>
            </a:r>
          </a:p>
          <a:p>
            <a:pPr algn="just"/>
            <a:r>
              <a:rPr lang="en-US" sz="1900" dirty="0"/>
              <a:t>Further, an explanation 2 is proposed to be inserted,</a:t>
            </a:r>
          </a:p>
          <a:p>
            <a:pPr algn="just"/>
            <a:r>
              <a:rPr lang="en-US" sz="1900" b="1" i="1" dirty="0"/>
              <a:t>Explanation 2.––For the purposes of clause (d), it is hereby clarified that notwithstanding anything to the contrary contained in any judgment, decree or order of any court, tribunal, or other authority, any reference to “plant or machinery” shall be construed and shall always be deemed to have been construed as a reference to “plant and machinery”.</a:t>
            </a:r>
          </a:p>
          <a:p>
            <a:pPr algn="just"/>
            <a:r>
              <a:rPr lang="en-US" sz="1900" dirty="0"/>
              <a:t>This amendment shall take effect retrospectively from 1st day of July, 2017.</a:t>
            </a:r>
          </a:p>
        </p:txBody>
      </p:sp>
    </p:spTree>
    <p:extLst>
      <p:ext uri="{BB962C8B-B14F-4D97-AF65-F5344CB8AC3E}">
        <p14:creationId xmlns:p14="http://schemas.microsoft.com/office/powerpoint/2010/main" val="666503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2F7BF-7C9F-C035-EE17-793949992BE2}"/>
              </a:ext>
            </a:extLst>
          </p:cNvPr>
          <p:cNvSpPr>
            <a:spLocks noGrp="1"/>
          </p:cNvSpPr>
          <p:nvPr>
            <p:ph type="title"/>
          </p:nvPr>
        </p:nvSpPr>
        <p:spPr/>
        <p:txBody>
          <a:bodyPr/>
          <a:lstStyle/>
          <a:p>
            <a:r>
              <a:rPr lang="en-US" dirty="0"/>
              <a:t>Plant “and” Machinery</a:t>
            </a:r>
          </a:p>
        </p:txBody>
      </p:sp>
      <p:sp>
        <p:nvSpPr>
          <p:cNvPr id="3" name="Content Placeholder 2">
            <a:extLst>
              <a:ext uri="{FF2B5EF4-FFF2-40B4-BE49-F238E27FC236}">
                <a16:creationId xmlns:a16="http://schemas.microsoft.com/office/drawing/2014/main" id="{4E449FA3-B32F-AB47-A005-F4E3E54A653F}"/>
              </a:ext>
            </a:extLst>
          </p:cNvPr>
          <p:cNvSpPr>
            <a:spLocks noGrp="1"/>
          </p:cNvSpPr>
          <p:nvPr>
            <p:ph idx="1"/>
          </p:nvPr>
        </p:nvSpPr>
        <p:spPr/>
        <p:txBody>
          <a:bodyPr>
            <a:normAutofit/>
          </a:bodyPr>
          <a:lstStyle/>
          <a:p>
            <a:r>
              <a:rPr lang="en-US" sz="2000" dirty="0"/>
              <a:t>Issues</a:t>
            </a:r>
          </a:p>
          <a:p>
            <a:pPr lvl="1"/>
            <a:r>
              <a:rPr lang="en-US" sz="2000" dirty="0"/>
              <a:t>Challenge to retrospective legislative action</a:t>
            </a:r>
          </a:p>
          <a:p>
            <a:pPr lvl="1"/>
            <a:r>
              <a:rPr lang="en-US" sz="2000" dirty="0"/>
              <a:t>Imposition of interest from which date</a:t>
            </a:r>
          </a:p>
          <a:p>
            <a:pPr lvl="1"/>
            <a:r>
              <a:rPr lang="en-US" sz="2000" dirty="0"/>
              <a:t>Meaning of “immovable property”</a:t>
            </a:r>
          </a:p>
          <a:p>
            <a:pPr lvl="1"/>
            <a:r>
              <a:rPr lang="en-US" sz="2000" dirty="0"/>
              <a:t>“Own account” exclusion</a:t>
            </a:r>
          </a:p>
          <a:p>
            <a:r>
              <a:rPr lang="en-US" sz="2000" dirty="0"/>
              <a:t>Bharti Airtel Ltd. Versus Commissioner of Central Excise </a:t>
            </a:r>
            <a:r>
              <a:rPr lang="en-US" sz="2000" i="0" dirty="0">
                <a:effectLst/>
              </a:rPr>
              <a:t>(2024) 24 </a:t>
            </a:r>
            <a:r>
              <a:rPr lang="en-US" sz="2000" i="0" dirty="0" err="1">
                <a:effectLst/>
              </a:rPr>
              <a:t>Centax</a:t>
            </a:r>
            <a:r>
              <a:rPr lang="en-US" sz="2000" i="0" dirty="0">
                <a:effectLst/>
              </a:rPr>
              <a:t> 266 (S.C.)</a:t>
            </a:r>
          </a:p>
          <a:p>
            <a:pPr lvl="1"/>
            <a:r>
              <a:rPr lang="en-US" sz="2000" dirty="0"/>
              <a:t>Whether CENVAT Credit is admissible in respect of mobile towers and peripherals?</a:t>
            </a:r>
            <a:endParaRPr lang="en-US" sz="2000" i="0" dirty="0">
              <a:effectLst/>
            </a:endParaRPr>
          </a:p>
          <a:p>
            <a:r>
              <a:rPr lang="en-US" sz="2000" dirty="0"/>
              <a:t>Sterling and Wilson Pvt. Ltd. Versus Joint Commissioner </a:t>
            </a:r>
            <a:r>
              <a:rPr lang="en-US" sz="2000" i="0" dirty="0">
                <a:effectLst/>
              </a:rPr>
              <a:t>(2025) 26 </a:t>
            </a:r>
            <a:r>
              <a:rPr lang="en-US" sz="2000" i="0" dirty="0" err="1">
                <a:effectLst/>
              </a:rPr>
              <a:t>Centax</a:t>
            </a:r>
            <a:r>
              <a:rPr lang="en-US" sz="2000" i="0" dirty="0">
                <a:effectLst/>
              </a:rPr>
              <a:t> 301 (A.P.)</a:t>
            </a:r>
          </a:p>
          <a:p>
            <a:pPr lvl="1"/>
            <a:r>
              <a:rPr lang="en-US" sz="2000" dirty="0"/>
              <a:t> Is setting up a solar power plant a work contract?</a:t>
            </a:r>
          </a:p>
        </p:txBody>
      </p:sp>
    </p:spTree>
    <p:extLst>
      <p:ext uri="{BB962C8B-B14F-4D97-AF65-F5344CB8AC3E}">
        <p14:creationId xmlns:p14="http://schemas.microsoft.com/office/powerpoint/2010/main" val="3126284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5E4EE-6AEC-78E8-A6CC-0F8A1CC3D20E}"/>
              </a:ext>
            </a:extLst>
          </p:cNvPr>
          <p:cNvSpPr>
            <a:spLocks noGrp="1"/>
          </p:cNvSpPr>
          <p:nvPr>
            <p:ph type="title"/>
          </p:nvPr>
        </p:nvSpPr>
        <p:spPr/>
        <p:txBody>
          <a:bodyPr>
            <a:normAutofit/>
          </a:bodyPr>
          <a:lstStyle/>
          <a:p>
            <a:r>
              <a:rPr lang="en-IN" dirty="0"/>
              <a:t>Definition of ISD</a:t>
            </a:r>
          </a:p>
        </p:txBody>
      </p:sp>
      <p:sp>
        <p:nvSpPr>
          <p:cNvPr id="3" name="Content Placeholder 2">
            <a:extLst>
              <a:ext uri="{FF2B5EF4-FFF2-40B4-BE49-F238E27FC236}">
                <a16:creationId xmlns:a16="http://schemas.microsoft.com/office/drawing/2014/main" id="{D0F0196B-5D18-9F02-34C3-03ED6D7FB98C}"/>
              </a:ext>
            </a:extLst>
          </p:cNvPr>
          <p:cNvSpPr>
            <a:spLocks noGrp="1"/>
          </p:cNvSpPr>
          <p:nvPr>
            <p:ph idx="1"/>
          </p:nvPr>
        </p:nvSpPr>
        <p:spPr/>
        <p:txBody>
          <a:bodyPr>
            <a:normAutofit/>
          </a:bodyPr>
          <a:lstStyle/>
          <a:p>
            <a:pPr algn="just"/>
            <a:r>
              <a:rPr lang="en-GB" sz="2000" b="1" u="sng" dirty="0">
                <a:cs typeface="Calibri" panose="020F0502020204030204" pitchFamily="34" charset="0"/>
              </a:rPr>
              <a:t>Clause 116 - Amendment of </a:t>
            </a:r>
            <a:r>
              <a:rPr lang="en-US" sz="2000" b="1" u="sng" dirty="0">
                <a:cs typeface="Calibri" panose="020F0502020204030204" pitchFamily="34" charset="0"/>
              </a:rPr>
              <a:t>Clause (61) of Section 2 of the CGST Act, 2017</a:t>
            </a:r>
            <a:endParaRPr lang="en-GB" sz="2000" b="1" u="sng" dirty="0">
              <a:cs typeface="Calibri" panose="020F0502020204030204" pitchFamily="34" charset="0"/>
            </a:endParaRPr>
          </a:p>
          <a:p>
            <a:pPr algn="just"/>
            <a:r>
              <a:rPr lang="en-US" sz="2000" b="1" dirty="0">
                <a:effectLst/>
                <a:ea typeface="Calibri" panose="020F0502020204030204" pitchFamily="34" charset="0"/>
                <a:cs typeface="Calibri" panose="020F0502020204030204" pitchFamily="34" charset="0"/>
              </a:rPr>
              <a:t>Section 2 (61)</a:t>
            </a:r>
            <a:r>
              <a:rPr lang="en-US" sz="2000" dirty="0">
                <a:effectLst/>
                <a:ea typeface="Calibri" panose="020F0502020204030204" pitchFamily="34" charset="0"/>
                <a:cs typeface="Calibri" panose="020F0502020204030204" pitchFamily="34" charset="0"/>
              </a:rPr>
              <a:t> “Input Service Distributor” means an office of the supplier of goods or services or both which receives tax invoices towards the receipt of input services, including invoices in respect of services liable to tax under sub-section (3) or sub-section (4) of section 9 of this Act </a:t>
            </a:r>
            <a:r>
              <a:rPr lang="en-US" sz="2000" b="1" i="1" dirty="0">
                <a:effectLst/>
                <a:ea typeface="Calibri" panose="020F0502020204030204" pitchFamily="34" charset="0"/>
                <a:cs typeface="Calibri" panose="020F0502020204030204" pitchFamily="34" charset="0"/>
              </a:rPr>
              <a:t>or under sub-section (3) or sub-section (4) of section 5 of the Integrated Goods and Services Tax Act, 2017</a:t>
            </a:r>
            <a:r>
              <a:rPr lang="en-US" sz="2000" dirty="0">
                <a:effectLst/>
                <a:ea typeface="Calibri" panose="020F0502020204030204" pitchFamily="34" charset="0"/>
                <a:cs typeface="Calibri" panose="020F0502020204030204" pitchFamily="34" charset="0"/>
              </a:rPr>
              <a:t>, for or on behalf of distinct persons referred to in section 25, and liable to distribute the input tax credit in respect of such invoices in the manner provided in section 20.</a:t>
            </a:r>
          </a:p>
          <a:p>
            <a:pPr algn="just"/>
            <a:r>
              <a:rPr lang="en-US" sz="2000" dirty="0">
                <a:ea typeface="Calibri" panose="020F0502020204030204" pitchFamily="34" charset="0"/>
                <a:cs typeface="Calibri" panose="020F0502020204030204" pitchFamily="34" charset="0"/>
              </a:rPr>
              <a:t>This amendment will come into effect from April 1, 2025.</a:t>
            </a:r>
            <a:endParaRPr lang="en-GB" sz="20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3331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E3F4-FEE4-AAE0-66A1-288EF7635792}"/>
              </a:ext>
            </a:extLst>
          </p:cNvPr>
          <p:cNvSpPr>
            <a:spLocks noGrp="1"/>
          </p:cNvSpPr>
          <p:nvPr>
            <p:ph type="title"/>
          </p:nvPr>
        </p:nvSpPr>
        <p:spPr>
          <a:xfrm>
            <a:off x="838200" y="365125"/>
            <a:ext cx="10515600" cy="1925314"/>
          </a:xfrm>
        </p:spPr>
        <p:txBody>
          <a:bodyPr>
            <a:normAutofit/>
          </a:bodyPr>
          <a:lstStyle/>
          <a:p>
            <a:r>
              <a:rPr lang="en-US" sz="4000" dirty="0"/>
              <a:t>Distribution of ITC by the ISD in respect of inter-state supplies on which tax has to be paid on an RCM</a:t>
            </a:r>
          </a:p>
        </p:txBody>
      </p:sp>
      <p:sp>
        <p:nvSpPr>
          <p:cNvPr id="3" name="Content Placeholder 2">
            <a:extLst>
              <a:ext uri="{FF2B5EF4-FFF2-40B4-BE49-F238E27FC236}">
                <a16:creationId xmlns:a16="http://schemas.microsoft.com/office/drawing/2014/main" id="{87FEB501-F1C7-EF8E-E8B6-3774208D1EAA}"/>
              </a:ext>
            </a:extLst>
          </p:cNvPr>
          <p:cNvSpPr>
            <a:spLocks noGrp="1"/>
          </p:cNvSpPr>
          <p:nvPr>
            <p:ph idx="1"/>
          </p:nvPr>
        </p:nvSpPr>
        <p:spPr>
          <a:xfrm>
            <a:off x="838200" y="2450237"/>
            <a:ext cx="10515600" cy="3726725"/>
          </a:xfrm>
        </p:spPr>
        <p:txBody>
          <a:bodyPr>
            <a:normAutofit fontScale="92500" lnSpcReduction="20000"/>
          </a:bodyPr>
          <a:lstStyle/>
          <a:p>
            <a:r>
              <a:rPr lang="en-GB" sz="2000" b="1" u="sng" dirty="0">
                <a:cs typeface="Calibri" panose="020F0502020204030204" pitchFamily="34" charset="0"/>
              </a:rPr>
              <a:t>Clause 120 – Amendment of </a:t>
            </a:r>
            <a:r>
              <a:rPr lang="en-US" sz="2000" b="1" u="sng" dirty="0">
                <a:cs typeface="Calibri" panose="020F0502020204030204" pitchFamily="34" charset="0"/>
              </a:rPr>
              <a:t>sub-section (1) &amp; (2) of Section 20 of the CGST Act, 2017</a:t>
            </a:r>
          </a:p>
          <a:p>
            <a:pPr algn="just"/>
            <a:r>
              <a:rPr lang="en-US" sz="2000" b="1" dirty="0">
                <a:cs typeface="Calibri" panose="020F0502020204030204" pitchFamily="34" charset="0"/>
              </a:rPr>
              <a:t>Section 20 (1) </a:t>
            </a:r>
            <a:r>
              <a:rPr lang="en-US" sz="2000" dirty="0">
                <a:cs typeface="Calibri" panose="020F0502020204030204" pitchFamily="34" charset="0"/>
              </a:rPr>
              <a:t>Any office of the supplier of goods or services or both</a:t>
            </a:r>
            <a:r>
              <a:rPr lang="en-US" sz="2000" b="1" dirty="0">
                <a:cs typeface="Calibri" panose="020F0502020204030204" pitchFamily="34" charset="0"/>
              </a:rPr>
              <a:t> </a:t>
            </a:r>
            <a:r>
              <a:rPr lang="en-US" sz="2000" dirty="0">
                <a:cs typeface="Calibri" panose="020F0502020204030204" pitchFamily="34" charset="0"/>
              </a:rPr>
              <a:t>which receives tax invoices towards the receipt of input services, including invoices in respect of services liable to tax under sub-section (3) or sub-section (4) of section 9, of this Act </a:t>
            </a:r>
            <a:r>
              <a:rPr lang="en-US" sz="2000" b="1" i="1" dirty="0">
                <a:cs typeface="Calibri" panose="020F0502020204030204" pitchFamily="34" charset="0"/>
              </a:rPr>
              <a:t>or under subsection (3) or sub-section (4) of section 5 of the Integrated Goods and Services Tax Act, 2017 </a:t>
            </a:r>
            <a:r>
              <a:rPr lang="en-US" sz="2000" dirty="0">
                <a:cs typeface="Calibri" panose="020F0502020204030204" pitchFamily="34" charset="0"/>
              </a:rPr>
              <a:t>for or on behalf of distinct persons referred to in section 25, shall be required to be registered as Input Service Distributor under clause (viii) of section 24 and shall distribute the input tax credit in respect of such invoices.</a:t>
            </a:r>
          </a:p>
          <a:p>
            <a:pPr algn="just"/>
            <a:r>
              <a:rPr lang="en-US" sz="2000" b="1" dirty="0">
                <a:cs typeface="Calibri" panose="020F0502020204030204" pitchFamily="34" charset="0"/>
              </a:rPr>
              <a:t>Section 20 (2) </a:t>
            </a:r>
            <a:r>
              <a:rPr lang="en-US" sz="2000" dirty="0">
                <a:cs typeface="Calibri" panose="020F0502020204030204" pitchFamily="34" charset="0"/>
              </a:rPr>
              <a:t>The Input Service Distributor shall distribute the credit of central tax or integrated tax charged on invoices received by him, including the credit of central or integrated tax in respect of services subject to levy of tax under sub-section (3) or sub-section (4) of section 9 of this Act </a:t>
            </a:r>
            <a:r>
              <a:rPr lang="en-US" sz="2000" b="1" i="1" dirty="0">
                <a:cs typeface="Calibri" panose="020F0502020204030204" pitchFamily="34" charset="0"/>
              </a:rPr>
              <a:t>or under subsection (3) or sub-section (4) of section 5 of the Integrated Goods and Services Tax Act, 2017</a:t>
            </a:r>
            <a:r>
              <a:rPr lang="en-US" sz="2000" dirty="0">
                <a:cs typeface="Calibri" panose="020F0502020204030204" pitchFamily="34" charset="0"/>
              </a:rPr>
              <a:t>, paid by a distinct person registered in the same State as the said Input Service Distributor, in such manner, within such time and subject to such restrictions and conditions as may be prescribed.</a:t>
            </a:r>
          </a:p>
          <a:p>
            <a:pPr algn="just"/>
            <a:r>
              <a:rPr lang="en-US" sz="2000" dirty="0">
                <a:ea typeface="Calibri" panose="020F0502020204030204" pitchFamily="34" charset="0"/>
                <a:cs typeface="Calibri" panose="020F0502020204030204" pitchFamily="34" charset="0"/>
              </a:rPr>
              <a:t>This amendment will come into effect from April 1, 2025.</a:t>
            </a:r>
            <a:endParaRPr lang="en-US" sz="2000" dirty="0">
              <a:cs typeface="Calibri" panose="020F0502020204030204" pitchFamily="34" charset="0"/>
            </a:endParaRPr>
          </a:p>
          <a:p>
            <a:endParaRPr lang="en-US" dirty="0"/>
          </a:p>
          <a:p>
            <a:endParaRPr lang="en-US" dirty="0"/>
          </a:p>
        </p:txBody>
      </p:sp>
    </p:spTree>
    <p:extLst>
      <p:ext uri="{BB962C8B-B14F-4D97-AF65-F5344CB8AC3E}">
        <p14:creationId xmlns:p14="http://schemas.microsoft.com/office/powerpoint/2010/main" val="2567592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BD48E-31F8-5318-194A-417C4DCBF0A8}"/>
              </a:ext>
            </a:extLst>
          </p:cNvPr>
          <p:cNvSpPr>
            <a:spLocks noGrp="1"/>
          </p:cNvSpPr>
          <p:nvPr>
            <p:ph type="title"/>
          </p:nvPr>
        </p:nvSpPr>
        <p:spPr/>
        <p:txBody>
          <a:bodyPr/>
          <a:lstStyle/>
          <a:p>
            <a:r>
              <a:rPr lang="en-US" dirty="0"/>
              <a:t>ISD – Provision under GST Law</a:t>
            </a:r>
          </a:p>
        </p:txBody>
      </p:sp>
      <p:sp>
        <p:nvSpPr>
          <p:cNvPr id="3" name="Content Placeholder 2">
            <a:extLst>
              <a:ext uri="{FF2B5EF4-FFF2-40B4-BE49-F238E27FC236}">
                <a16:creationId xmlns:a16="http://schemas.microsoft.com/office/drawing/2014/main" id="{E1EA6180-E8E4-34E7-A834-0D21E9AE08F6}"/>
              </a:ext>
            </a:extLst>
          </p:cNvPr>
          <p:cNvSpPr>
            <a:spLocks noGrp="1"/>
          </p:cNvSpPr>
          <p:nvPr>
            <p:ph idx="1"/>
          </p:nvPr>
        </p:nvSpPr>
        <p:spPr/>
        <p:txBody>
          <a:bodyPr>
            <a:normAutofit/>
          </a:bodyPr>
          <a:lstStyle/>
          <a:p>
            <a:pPr algn="just"/>
            <a:r>
              <a:rPr lang="en-US" sz="2000" dirty="0"/>
              <a:t>Rule 39 of the CGST Rules, 2017 provides the </a:t>
            </a:r>
            <a:r>
              <a:rPr lang="en-US" sz="2000" i="1" dirty="0"/>
              <a:t>Procedure for distribution of input tax credit by Input Service Distributor</a:t>
            </a:r>
            <a:r>
              <a:rPr lang="en-US" sz="2000" dirty="0"/>
              <a:t>; and </a:t>
            </a:r>
          </a:p>
          <a:p>
            <a:pPr algn="just"/>
            <a:r>
              <a:rPr lang="en-US" sz="2000" dirty="0"/>
              <a:t>Rule 65 of the CGST Rules, 2017 provides the </a:t>
            </a:r>
            <a:r>
              <a:rPr lang="en-US" sz="2000" i="1" dirty="0"/>
              <a:t>Form and manner of submission of return by an Input Service Distributor</a:t>
            </a:r>
          </a:p>
        </p:txBody>
      </p:sp>
    </p:spTree>
    <p:extLst>
      <p:ext uri="{BB962C8B-B14F-4D97-AF65-F5344CB8AC3E}">
        <p14:creationId xmlns:p14="http://schemas.microsoft.com/office/powerpoint/2010/main" val="169854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1168</TotalTime>
  <Words>5246</Words>
  <Application>Microsoft Office PowerPoint</Application>
  <PresentationFormat>Widescreen</PresentationFormat>
  <Paragraphs>233</Paragraphs>
  <Slides>42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Calibri Light</vt:lpstr>
      <vt:lpstr>CIDFont+F3</vt:lpstr>
      <vt:lpstr>CIDFont+F5</vt:lpstr>
      <vt:lpstr>Cooper Black</vt:lpstr>
      <vt:lpstr>Office Theme</vt:lpstr>
      <vt:lpstr>ANALYSIS OF THE GST PROPOSALS OF FINANCE BILL, 2025, RECENT CHANGES &amp; LATEST JUDICIAL RULINGS </vt:lpstr>
      <vt:lpstr>Agenda</vt:lpstr>
      <vt:lpstr>Proposals of Finance Bill, 2025</vt:lpstr>
      <vt:lpstr>Caveat</vt:lpstr>
      <vt:lpstr>Plant “and” Machinery</vt:lpstr>
      <vt:lpstr>Plant “and” Machinery</vt:lpstr>
      <vt:lpstr>Definition of ISD</vt:lpstr>
      <vt:lpstr>Distribution of ITC by the ISD in respect of inter-state supplies on which tax has to be paid on an RCM</vt:lpstr>
      <vt:lpstr>ISD – Provision under GST Law</vt:lpstr>
      <vt:lpstr>Issues</vt:lpstr>
      <vt:lpstr>Credit Notes</vt:lpstr>
      <vt:lpstr>IMS</vt:lpstr>
      <vt:lpstr>IMS</vt:lpstr>
      <vt:lpstr>Pre-deposit for filing an appeal before the Appellate Authority</vt:lpstr>
      <vt:lpstr>Pre-deposit for filing an appeal before the Appellate Tribunal</vt:lpstr>
      <vt:lpstr>Track and trace mechanism for certain goods</vt:lpstr>
      <vt:lpstr>Track and trace mechanism for certain goods</vt:lpstr>
      <vt:lpstr>Definition of “Unique Identification Marking”</vt:lpstr>
      <vt:lpstr>Penalty for failure to comply with the track and trade mechanism</vt:lpstr>
      <vt:lpstr>Track and trace mechanism for certain goods</vt:lpstr>
      <vt:lpstr>Track and trace mechanism for certain goods</vt:lpstr>
      <vt:lpstr>Schedule III - Supply of goods warehoused in SEZ / FTZWZ before clearance for exports / DTA</vt:lpstr>
      <vt:lpstr>Schedule III - Supply of goods warehoused in SEZ / FTZWZ before clearance for exports / DTA</vt:lpstr>
      <vt:lpstr>Time of Supply in Respect of Transaction in Vouchers</vt:lpstr>
      <vt:lpstr>Definition of Local Authority</vt:lpstr>
      <vt:lpstr>Definition of Local Authority</vt:lpstr>
      <vt:lpstr>Recent changes (GST)</vt:lpstr>
      <vt:lpstr>Sale of old and used vehicles</vt:lpstr>
      <vt:lpstr>Restaurants &amp; catering </vt:lpstr>
      <vt:lpstr>Restaurants &amp; catering </vt:lpstr>
      <vt:lpstr>Notification No. 13/2017- Central Tax (Rate)</vt:lpstr>
      <vt:lpstr>Notification No. 13/2017- Central Tax (Rate)</vt:lpstr>
      <vt:lpstr>RCM on renting of commercial property - Circular No. 245/02/2025-GST dated 28.01.2025</vt:lpstr>
      <vt:lpstr>Rule 16A- Grant of temporary identification number</vt:lpstr>
      <vt:lpstr>Waiver of late fees for delay in furnishing of  FORM GSTR-9C</vt:lpstr>
      <vt:lpstr>Waiver of late fees for delay in furnishing of  FORM GSTR-9C</vt:lpstr>
      <vt:lpstr>Guideline for arrest and bail in relation to offences punishable under CGST Act, 2017 </vt:lpstr>
      <vt:lpstr>GST on penal charges - Circular No. 245/02/2025-GST dated 28.01.2025</vt:lpstr>
      <vt:lpstr>Services provided to MCD Headquarters - Circular No. 245/02/2025-GST dated 28.01.2025</vt:lpstr>
      <vt:lpstr>Recent important decisions</vt:lpstr>
      <vt:lpstr>Recent important decisions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Clause 114 - Amendment of section 16</dc:title>
  <dc:creator>Abhay Desai</dc:creator>
  <cp:lastModifiedBy>EIRC Website</cp:lastModifiedBy>
  <cp:revision>61</cp:revision>
  <dcterms:created xsi:type="dcterms:W3CDTF">2024-07-26T09:02:22Z</dcterms:created>
  <dcterms:modified xsi:type="dcterms:W3CDTF">2025-02-10T04:33:06Z</dcterms:modified>
</cp:coreProperties>
</file>